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2190750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962" y="1090422"/>
            <a:ext cx="8229600" cy="5196840"/>
          </a:xfrm>
          <a:custGeom>
            <a:avLst/>
            <a:gdLst/>
            <a:ahLst/>
            <a:cxnLst/>
            <a:rect l="l" t="t" r="r" b="b"/>
            <a:pathLst>
              <a:path w="8229600" h="5196840">
                <a:moveTo>
                  <a:pt x="8229600" y="0"/>
                </a:moveTo>
                <a:lnTo>
                  <a:pt x="0" y="0"/>
                </a:lnTo>
                <a:lnTo>
                  <a:pt x="0" y="5196840"/>
                </a:lnTo>
                <a:lnTo>
                  <a:pt x="8229600" y="5196840"/>
                </a:lnTo>
                <a:lnTo>
                  <a:pt x="8229600" y="0"/>
                </a:lnTo>
                <a:close/>
              </a:path>
            </a:pathLst>
          </a:custGeom>
          <a:solidFill>
            <a:srgbClr val="F1F1F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962" y="1090422"/>
            <a:ext cx="8229600" cy="5196840"/>
          </a:xfrm>
          <a:custGeom>
            <a:avLst/>
            <a:gdLst/>
            <a:ahLst/>
            <a:cxnLst/>
            <a:rect l="l" t="t" r="r" b="b"/>
            <a:pathLst>
              <a:path w="8229600" h="5196840">
                <a:moveTo>
                  <a:pt x="0" y="5196840"/>
                </a:moveTo>
                <a:lnTo>
                  <a:pt x="8229600" y="5196840"/>
                </a:lnTo>
                <a:lnTo>
                  <a:pt x="8229600" y="0"/>
                </a:lnTo>
                <a:lnTo>
                  <a:pt x="0" y="0"/>
                </a:lnTo>
                <a:lnTo>
                  <a:pt x="0" y="519684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69441" y="648462"/>
            <a:ext cx="5760720" cy="885825"/>
          </a:xfrm>
          <a:custGeom>
            <a:avLst/>
            <a:gdLst/>
            <a:ahLst/>
            <a:cxnLst/>
            <a:rect l="l" t="t" r="r" b="b"/>
            <a:pathLst>
              <a:path w="5760720" h="885825">
                <a:moveTo>
                  <a:pt x="5613146" y="0"/>
                </a:moveTo>
                <a:lnTo>
                  <a:pt x="147574" y="0"/>
                </a:lnTo>
                <a:lnTo>
                  <a:pt x="100931" y="7520"/>
                </a:lnTo>
                <a:lnTo>
                  <a:pt x="60421" y="28464"/>
                </a:lnTo>
                <a:lnTo>
                  <a:pt x="28475" y="60405"/>
                </a:lnTo>
                <a:lnTo>
                  <a:pt x="7524" y="100917"/>
                </a:lnTo>
                <a:lnTo>
                  <a:pt x="0" y="147574"/>
                </a:lnTo>
                <a:lnTo>
                  <a:pt x="0" y="737870"/>
                </a:lnTo>
                <a:lnTo>
                  <a:pt x="7524" y="784526"/>
                </a:lnTo>
                <a:lnTo>
                  <a:pt x="28475" y="825038"/>
                </a:lnTo>
                <a:lnTo>
                  <a:pt x="60421" y="856979"/>
                </a:lnTo>
                <a:lnTo>
                  <a:pt x="100931" y="877923"/>
                </a:lnTo>
                <a:lnTo>
                  <a:pt x="147574" y="885443"/>
                </a:lnTo>
                <a:lnTo>
                  <a:pt x="5613146" y="885443"/>
                </a:lnTo>
                <a:lnTo>
                  <a:pt x="5659802" y="877923"/>
                </a:lnTo>
                <a:lnTo>
                  <a:pt x="5700314" y="856979"/>
                </a:lnTo>
                <a:lnTo>
                  <a:pt x="5732255" y="825038"/>
                </a:lnTo>
                <a:lnTo>
                  <a:pt x="5753199" y="784526"/>
                </a:lnTo>
                <a:lnTo>
                  <a:pt x="5760720" y="737870"/>
                </a:lnTo>
                <a:lnTo>
                  <a:pt x="5760720" y="147574"/>
                </a:lnTo>
                <a:lnTo>
                  <a:pt x="5753199" y="100917"/>
                </a:lnTo>
                <a:lnTo>
                  <a:pt x="5732255" y="60405"/>
                </a:lnTo>
                <a:lnTo>
                  <a:pt x="5700314" y="28464"/>
                </a:lnTo>
                <a:lnTo>
                  <a:pt x="5659802" y="7520"/>
                </a:lnTo>
                <a:lnTo>
                  <a:pt x="5613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9441" y="648462"/>
            <a:ext cx="5760720" cy="885825"/>
          </a:xfrm>
          <a:custGeom>
            <a:avLst/>
            <a:gdLst/>
            <a:ahLst/>
            <a:cxnLst/>
            <a:rect l="l" t="t" r="r" b="b"/>
            <a:pathLst>
              <a:path w="5760720" h="885825">
                <a:moveTo>
                  <a:pt x="0" y="147574"/>
                </a:moveTo>
                <a:lnTo>
                  <a:pt x="7524" y="100917"/>
                </a:lnTo>
                <a:lnTo>
                  <a:pt x="28475" y="60405"/>
                </a:lnTo>
                <a:lnTo>
                  <a:pt x="60421" y="28464"/>
                </a:lnTo>
                <a:lnTo>
                  <a:pt x="100931" y="7520"/>
                </a:lnTo>
                <a:lnTo>
                  <a:pt x="147574" y="0"/>
                </a:lnTo>
                <a:lnTo>
                  <a:pt x="5613146" y="0"/>
                </a:lnTo>
                <a:lnTo>
                  <a:pt x="5659802" y="7520"/>
                </a:lnTo>
                <a:lnTo>
                  <a:pt x="5700314" y="28464"/>
                </a:lnTo>
                <a:lnTo>
                  <a:pt x="5732255" y="60405"/>
                </a:lnTo>
                <a:lnTo>
                  <a:pt x="5753199" y="100917"/>
                </a:lnTo>
                <a:lnTo>
                  <a:pt x="5760720" y="147574"/>
                </a:lnTo>
                <a:lnTo>
                  <a:pt x="5760720" y="737870"/>
                </a:lnTo>
                <a:lnTo>
                  <a:pt x="5753199" y="784526"/>
                </a:lnTo>
                <a:lnTo>
                  <a:pt x="5732255" y="825038"/>
                </a:lnTo>
                <a:lnTo>
                  <a:pt x="5700314" y="856979"/>
                </a:lnTo>
                <a:lnTo>
                  <a:pt x="5659802" y="877923"/>
                </a:lnTo>
                <a:lnTo>
                  <a:pt x="5613146" y="885443"/>
                </a:lnTo>
                <a:lnTo>
                  <a:pt x="147574" y="885443"/>
                </a:lnTo>
                <a:lnTo>
                  <a:pt x="100931" y="877923"/>
                </a:lnTo>
                <a:lnTo>
                  <a:pt x="60421" y="856979"/>
                </a:lnTo>
                <a:lnTo>
                  <a:pt x="28475" y="825038"/>
                </a:lnTo>
                <a:lnTo>
                  <a:pt x="7524" y="784526"/>
                </a:lnTo>
                <a:lnTo>
                  <a:pt x="0" y="737870"/>
                </a:lnTo>
                <a:lnTo>
                  <a:pt x="0" y="147574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0816" y="461899"/>
            <a:ext cx="21823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4589"/>
            <a:ext cx="7854950" cy="231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pco.org/sites/default/files/public/Statistics_Research/2013_Facts_Figures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stock.com/newscartoons/cartoonists/pju/lowres/pjun1135l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eer.cancer.gov/" TargetMode="External"/><Relationship Id="rId2" Type="http://schemas.openxmlformats.org/officeDocument/2006/relationships/hyperlink" Target="http://eprognosis.ucsf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land.gov.uk/Publications/2008/10/01091608/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land.gov.uk/Publications/2008/10/01091608/3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land.gov.uk/Publications/2008/10/01091608/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pco.org/sites/default/files/public/Statistics_Research/2015_Facts_Figures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mailto:pruskowskija@upm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riam-webster.com/dictionary/pallia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6858000"/>
          </a:xfrm>
          <a:custGeom>
            <a:avLst/>
            <a:gdLst/>
            <a:ahLst/>
            <a:cxnLst/>
            <a:rect l="l" t="t" r="r" b="b"/>
            <a:pathLst>
              <a:path w="9143365" h="6858000">
                <a:moveTo>
                  <a:pt x="0" y="0"/>
                </a:moveTo>
                <a:lnTo>
                  <a:pt x="0" y="6857996"/>
                </a:lnTo>
                <a:lnTo>
                  <a:pt x="9143238" y="6857996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4964" y="805052"/>
            <a:ext cx="5897245" cy="2233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Demystifying </a:t>
            </a:r>
            <a:r>
              <a:rPr spc="-225" dirty="0"/>
              <a:t>Palliative</a:t>
            </a:r>
            <a:r>
              <a:rPr spc="-445" dirty="0"/>
              <a:t> </a:t>
            </a:r>
            <a:r>
              <a:rPr spc="-254" dirty="0"/>
              <a:t>and  </a:t>
            </a:r>
            <a:r>
              <a:rPr spc="-300" dirty="0"/>
              <a:t>Hospice</a:t>
            </a:r>
            <a:r>
              <a:rPr spc="-335" dirty="0"/>
              <a:t> </a:t>
            </a:r>
            <a:r>
              <a:rPr spc="-390" dirty="0"/>
              <a:t>Care</a:t>
            </a:r>
          </a:p>
          <a:p>
            <a:pPr marL="646430" marR="635635" algn="ctr">
              <a:lnSpc>
                <a:spcPct val="100000"/>
              </a:lnSpc>
              <a:spcBef>
                <a:spcPts val="100"/>
              </a:spcBef>
            </a:pPr>
            <a:r>
              <a:rPr sz="2800" spc="-145" dirty="0"/>
              <a:t>Pharmacotherapy </a:t>
            </a:r>
            <a:r>
              <a:rPr sz="2800" spc="-310" dirty="0"/>
              <a:t>PHARM </a:t>
            </a:r>
            <a:r>
              <a:rPr sz="2800" spc="-125" dirty="0"/>
              <a:t>5315:  </a:t>
            </a:r>
            <a:r>
              <a:rPr sz="2800" spc="-170" dirty="0"/>
              <a:t>Oncology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534411" y="3979164"/>
            <a:ext cx="6533515" cy="2833370"/>
          </a:xfrm>
          <a:prstGeom prst="rect">
            <a:avLst/>
          </a:prstGeom>
          <a:solidFill>
            <a:srgbClr val="1F487C"/>
          </a:solidFill>
          <a:ln w="12192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90805" marR="786130">
              <a:lnSpc>
                <a:spcPct val="100000"/>
              </a:lnSpc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Jennifer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Pruskowski, 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PharmD, 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BCPS, </a:t>
            </a:r>
            <a:r>
              <a:rPr sz="2400" spc="-390" dirty="0">
                <a:solidFill>
                  <a:srgbClr val="FFFFFF"/>
                </a:solidFill>
                <a:latin typeface="Arial"/>
                <a:cs typeface="Arial"/>
              </a:rPr>
              <a:t>BCGP, </a:t>
            </a:r>
            <a:r>
              <a:rPr sz="2400" spc="-425" dirty="0">
                <a:solidFill>
                  <a:srgbClr val="FFFFFF"/>
                </a:solidFill>
                <a:latin typeface="Arial"/>
                <a:cs typeface="Arial"/>
              </a:rPr>
              <a:t>CPE 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Assistant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endParaRPr sz="2400">
              <a:latin typeface="Arial"/>
              <a:cs typeface="Arial"/>
            </a:endParaRPr>
          </a:p>
          <a:p>
            <a:pPr marL="90805" marR="1099185">
              <a:lnSpc>
                <a:spcPct val="100000"/>
              </a:lnSpc>
              <a:spcBef>
                <a:spcPts val="5"/>
              </a:spcBef>
            </a:pP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University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Pittsburgh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School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Pharmacy 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Department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Pharmacy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Therapeutics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Spring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007" y="3966970"/>
            <a:ext cx="2406650" cy="2857500"/>
            <a:chOff x="64007" y="3966970"/>
            <a:chExt cx="2406650" cy="2857500"/>
          </a:xfrm>
        </p:grpSpPr>
        <p:sp>
          <p:nvSpPr>
            <p:cNvPr id="7" name="object 7"/>
            <p:cNvSpPr/>
            <p:nvPr/>
          </p:nvSpPr>
          <p:spPr>
            <a:xfrm>
              <a:off x="76199" y="3979163"/>
              <a:ext cx="2382012" cy="28331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03" y="3973066"/>
              <a:ext cx="2394585" cy="2845435"/>
            </a:xfrm>
            <a:custGeom>
              <a:avLst/>
              <a:gdLst/>
              <a:ahLst/>
              <a:cxnLst/>
              <a:rect l="l" t="t" r="r" b="b"/>
              <a:pathLst>
                <a:path w="2394585" h="2845434">
                  <a:moveTo>
                    <a:pt x="0" y="2845308"/>
                  </a:moveTo>
                  <a:lnTo>
                    <a:pt x="2394204" y="2845308"/>
                  </a:lnTo>
                  <a:lnTo>
                    <a:pt x="2394204" y="0"/>
                  </a:lnTo>
                  <a:lnTo>
                    <a:pt x="0" y="0"/>
                  </a:lnTo>
                  <a:lnTo>
                    <a:pt x="0" y="28453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397" y="461899"/>
            <a:ext cx="58420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Who </a:t>
            </a:r>
            <a:r>
              <a:rPr spc="-260" dirty="0"/>
              <a:t>is </a:t>
            </a:r>
            <a:r>
              <a:rPr spc="-225" dirty="0"/>
              <a:t>Palliative </a:t>
            </a:r>
            <a:r>
              <a:rPr spc="-390" dirty="0"/>
              <a:t>Care</a:t>
            </a:r>
            <a:r>
              <a:rPr spc="-610" dirty="0"/>
              <a:t> </a:t>
            </a:r>
            <a:r>
              <a:rPr spc="-330" dirty="0"/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4330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Appropriate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Candidates: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61" y="2475738"/>
            <a:ext cx="7353300" cy="725805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255"/>
              </a:spcBef>
            </a:pPr>
            <a:r>
              <a:rPr sz="2400" spc="-160" dirty="0">
                <a:latin typeface="Arial"/>
                <a:cs typeface="Arial"/>
              </a:rPr>
              <a:t>Diagnosis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60" dirty="0">
                <a:latin typeface="Arial"/>
                <a:cs typeface="Arial"/>
              </a:rPr>
              <a:t>at </a:t>
            </a:r>
            <a:r>
              <a:rPr sz="2400" spc="-110" dirty="0">
                <a:latin typeface="Arial"/>
                <a:cs typeface="Arial"/>
              </a:rPr>
              <a:t>least one </a:t>
            </a:r>
            <a:r>
              <a:rPr sz="2400" spc="-70" dirty="0">
                <a:latin typeface="Arial"/>
                <a:cs typeface="Arial"/>
              </a:rPr>
              <a:t>life-threatening </a:t>
            </a:r>
            <a:r>
              <a:rPr sz="2400" spc="-95" dirty="0">
                <a:latin typeface="Arial"/>
                <a:cs typeface="Arial"/>
              </a:rPr>
              <a:t>(chronic)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illness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5161" y="4267961"/>
            <a:ext cx="7353300" cy="236220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Times New Roman"/>
              <a:cs typeface="Times New Roman"/>
            </a:endParaRPr>
          </a:p>
          <a:p>
            <a:pPr marL="37719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sz="2200" spc="-125" dirty="0">
                <a:latin typeface="Arial"/>
                <a:cs typeface="Arial"/>
              </a:rPr>
              <a:t>Experiencing </a:t>
            </a:r>
            <a:r>
              <a:rPr sz="2200" spc="-114" dirty="0">
                <a:latin typeface="Arial"/>
                <a:cs typeface="Arial"/>
              </a:rPr>
              <a:t>extensive, </a:t>
            </a:r>
            <a:r>
              <a:rPr sz="2200" spc="-70" dirty="0">
                <a:latin typeface="Arial"/>
                <a:cs typeface="Arial"/>
              </a:rPr>
              <a:t>intolerable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25" dirty="0">
                <a:latin typeface="Arial"/>
                <a:cs typeface="Arial"/>
              </a:rPr>
              <a:t>symptoms</a:t>
            </a:r>
            <a:endParaRPr sz="22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sz="2200" spc="-50" dirty="0">
                <a:latin typeface="Arial"/>
                <a:cs typeface="Arial"/>
              </a:rPr>
              <a:t>Difficulty </a:t>
            </a:r>
            <a:r>
              <a:rPr sz="2200" spc="-75" dirty="0">
                <a:latin typeface="Arial"/>
                <a:cs typeface="Arial"/>
              </a:rPr>
              <a:t>determining </a:t>
            </a:r>
            <a:r>
              <a:rPr sz="2200" spc="-155" dirty="0">
                <a:latin typeface="Arial"/>
                <a:cs typeface="Arial"/>
              </a:rPr>
              <a:t>goals </a:t>
            </a:r>
            <a:r>
              <a:rPr sz="2200" spc="-40" dirty="0">
                <a:latin typeface="Arial"/>
                <a:cs typeface="Arial"/>
              </a:rPr>
              <a:t>(currently/future), </a:t>
            </a:r>
            <a:r>
              <a:rPr sz="2200" spc="-45" dirty="0">
                <a:latin typeface="Arial"/>
                <a:cs typeface="Arial"/>
              </a:rPr>
              <a:t>“quality </a:t>
            </a:r>
            <a:r>
              <a:rPr sz="2200" spc="-25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  <a:p>
            <a:pPr marL="37719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life” </a:t>
            </a:r>
            <a:r>
              <a:rPr sz="2200" spc="-30" dirty="0">
                <a:latin typeface="Arial"/>
                <a:cs typeface="Arial"/>
              </a:rPr>
              <a:t>or </a:t>
            </a:r>
            <a:r>
              <a:rPr sz="2200" spc="-135" dirty="0">
                <a:latin typeface="Arial"/>
                <a:cs typeface="Arial"/>
              </a:rPr>
              <a:t>wishes </a:t>
            </a:r>
            <a:r>
              <a:rPr sz="2200" spc="-55" dirty="0">
                <a:latin typeface="Arial"/>
                <a:cs typeface="Arial"/>
              </a:rPr>
              <a:t>at </a:t>
            </a:r>
            <a:r>
              <a:rPr sz="2200" spc="-40" dirty="0">
                <a:latin typeface="Arial"/>
                <a:cs typeface="Arial"/>
              </a:rPr>
              <a:t>the </a:t>
            </a:r>
            <a:r>
              <a:rPr sz="2200" spc="-105" dirty="0">
                <a:latin typeface="Arial"/>
                <a:cs typeface="Arial"/>
              </a:rPr>
              <a:t>end </a:t>
            </a:r>
            <a:r>
              <a:rPr sz="2200" spc="-20" dirty="0">
                <a:latin typeface="Arial"/>
                <a:cs typeface="Arial"/>
              </a:rPr>
              <a:t>of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life</a:t>
            </a:r>
            <a:endParaRPr sz="22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377190" algn="l"/>
                <a:tab pos="377825" algn="l"/>
              </a:tabLst>
            </a:pPr>
            <a:r>
              <a:rPr sz="2200" spc="-105" dirty="0">
                <a:latin typeface="Arial"/>
                <a:cs typeface="Arial"/>
              </a:rPr>
              <a:t>Would </a:t>
            </a:r>
            <a:r>
              <a:rPr sz="2200" spc="-50" dirty="0">
                <a:latin typeface="Arial"/>
                <a:cs typeface="Arial"/>
              </a:rPr>
              <a:t>benefit </a:t>
            </a:r>
            <a:r>
              <a:rPr sz="2200" spc="-40" dirty="0">
                <a:latin typeface="Arial"/>
                <a:cs typeface="Arial"/>
              </a:rPr>
              <a:t>from </a:t>
            </a:r>
            <a:r>
              <a:rPr sz="2200" spc="-70" dirty="0">
                <a:latin typeface="Arial"/>
                <a:cs typeface="Arial"/>
              </a:rPr>
              <a:t>additional </a:t>
            </a:r>
            <a:r>
              <a:rPr sz="2200" spc="-114" dirty="0">
                <a:latin typeface="Arial"/>
                <a:cs typeface="Arial"/>
              </a:rPr>
              <a:t>counseling </a:t>
            </a:r>
            <a:r>
              <a:rPr sz="2200" spc="-50" dirty="0">
                <a:latin typeface="Arial"/>
                <a:cs typeface="Arial"/>
              </a:rPr>
              <a:t>and/or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support</a:t>
            </a:r>
            <a:endParaRPr sz="2200">
              <a:latin typeface="Arial"/>
              <a:cs typeface="Arial"/>
            </a:endParaRPr>
          </a:p>
          <a:p>
            <a:pPr marL="377190" indent="-287020">
              <a:lnSpc>
                <a:spcPct val="100000"/>
              </a:lnSpc>
              <a:buChar char="•"/>
              <a:tabLst>
                <a:tab pos="377190" algn="l"/>
                <a:tab pos="377825" algn="l"/>
              </a:tabLst>
            </a:pPr>
            <a:r>
              <a:rPr sz="2200" spc="-140" dirty="0">
                <a:latin typeface="Arial"/>
                <a:cs typeface="Arial"/>
              </a:rPr>
              <a:t>Require </a:t>
            </a:r>
            <a:r>
              <a:rPr sz="2200" spc="-70" dirty="0">
                <a:latin typeface="Arial"/>
                <a:cs typeface="Arial"/>
              </a:rPr>
              <a:t>additional </a:t>
            </a:r>
            <a:r>
              <a:rPr sz="2200" spc="-80" dirty="0">
                <a:latin typeface="Arial"/>
                <a:cs typeface="Arial"/>
              </a:rPr>
              <a:t>help </a:t>
            </a:r>
            <a:r>
              <a:rPr sz="2200" spc="-90" dirty="0">
                <a:latin typeface="Arial"/>
                <a:cs typeface="Arial"/>
              </a:rPr>
              <a:t>when </a:t>
            </a:r>
            <a:r>
              <a:rPr sz="2200" spc="-75" dirty="0">
                <a:latin typeface="Arial"/>
                <a:cs typeface="Arial"/>
              </a:rPr>
              <a:t>determining </a:t>
            </a:r>
            <a:r>
              <a:rPr sz="2200" spc="-130" dirty="0">
                <a:latin typeface="Arial"/>
                <a:cs typeface="Arial"/>
              </a:rPr>
              <a:t>discharge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planning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254" y="3205352"/>
            <a:ext cx="279209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370" dirty="0">
                <a:latin typeface="Arial"/>
                <a:cs typeface="Arial"/>
              </a:rPr>
              <a:t>AND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800" spc="-65" dirty="0">
                <a:latin typeface="Arial"/>
                <a:cs typeface="Arial"/>
              </a:rPr>
              <a:t>(At </a:t>
            </a:r>
            <a:r>
              <a:rPr sz="1800" spc="-85" dirty="0">
                <a:latin typeface="Arial"/>
                <a:cs typeface="Arial"/>
              </a:rPr>
              <a:t>least one </a:t>
            </a:r>
            <a:r>
              <a:rPr sz="1800" spc="-15" dirty="0">
                <a:latin typeface="Arial"/>
                <a:cs typeface="Arial"/>
              </a:rPr>
              <a:t>of </a:t>
            </a:r>
            <a:r>
              <a:rPr sz="1800" spc="-30" dirty="0">
                <a:latin typeface="Arial"/>
                <a:cs typeface="Arial"/>
              </a:rPr>
              <a:t>the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following:)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297" y="496950"/>
            <a:ext cx="5917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0" dirty="0"/>
              <a:t>What </a:t>
            </a:r>
            <a:r>
              <a:rPr sz="4000" spc="-235" dirty="0"/>
              <a:t>is </a:t>
            </a:r>
            <a:r>
              <a:rPr sz="4000" spc="-345" dirty="0"/>
              <a:t>a </a:t>
            </a:r>
            <a:r>
              <a:rPr sz="4000" spc="-70" dirty="0"/>
              <a:t>life-limiting</a:t>
            </a:r>
            <a:r>
              <a:rPr sz="4000" spc="-120" dirty="0"/>
              <a:t> </a:t>
            </a:r>
            <a:r>
              <a:rPr sz="4000" spc="-215" dirty="0"/>
              <a:t>illness?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959991"/>
            <a:ext cx="264287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432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120" dirty="0">
                <a:latin typeface="Arial"/>
                <a:cs typeface="Arial"/>
              </a:rPr>
              <a:t>Health  </a:t>
            </a:r>
            <a:r>
              <a:rPr sz="2800" spc="-75" dirty="0">
                <a:latin typeface="Arial"/>
                <a:cs typeface="Arial"/>
              </a:rPr>
              <a:t>condition</a:t>
            </a:r>
            <a:r>
              <a:rPr sz="2800" spc="-22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that  </a:t>
            </a:r>
            <a:r>
              <a:rPr sz="2800" spc="-120" dirty="0">
                <a:latin typeface="Arial"/>
                <a:cs typeface="Arial"/>
              </a:rPr>
              <a:t>affects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45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5600" marR="189230">
              <a:lnSpc>
                <a:spcPct val="100000"/>
              </a:lnSpc>
            </a:pPr>
            <a:r>
              <a:rPr sz="2800" spc="-85" dirty="0">
                <a:latin typeface="Arial"/>
                <a:cs typeface="Arial"/>
              </a:rPr>
              <a:t>patient’s  </a:t>
            </a:r>
            <a:r>
              <a:rPr sz="2800" spc="-130" dirty="0">
                <a:latin typeface="Arial"/>
                <a:cs typeface="Arial"/>
              </a:rPr>
              <a:t>survival </a:t>
            </a:r>
            <a:r>
              <a:rPr sz="2800" spc="-95" dirty="0">
                <a:latin typeface="Arial"/>
                <a:cs typeface="Arial"/>
              </a:rPr>
              <a:t>rate,  </a:t>
            </a:r>
            <a:r>
              <a:rPr sz="2800" spc="-25" dirty="0">
                <a:latin typeface="Arial"/>
                <a:cs typeface="Arial"/>
              </a:rPr>
              <a:t>that </a:t>
            </a:r>
            <a:r>
              <a:rPr sz="2800" spc="-110" dirty="0">
                <a:latin typeface="Arial"/>
                <a:cs typeface="Arial"/>
              </a:rPr>
              <a:t>cannot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be  </a:t>
            </a:r>
            <a:r>
              <a:rPr sz="2800" spc="-130" dirty="0">
                <a:latin typeface="Arial"/>
                <a:cs typeface="Arial"/>
              </a:rPr>
              <a:t>cured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0" dirty="0">
                <a:latin typeface="Arial"/>
                <a:cs typeface="Arial"/>
              </a:rPr>
              <a:t>Not </a:t>
            </a:r>
            <a:r>
              <a:rPr sz="2800" spc="-75" dirty="0">
                <a:latin typeface="Arial"/>
                <a:cs typeface="Arial"/>
              </a:rPr>
              <a:t>just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120" dirty="0">
                <a:latin typeface="Arial"/>
                <a:cs typeface="Arial"/>
              </a:rPr>
              <a:t>cancer!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51503" y="1441703"/>
            <a:ext cx="5194300" cy="5070475"/>
            <a:chOff x="3651503" y="1441703"/>
            <a:chExt cx="5194300" cy="5070475"/>
          </a:xfrm>
        </p:grpSpPr>
        <p:sp>
          <p:nvSpPr>
            <p:cNvPr id="5" name="object 5"/>
            <p:cNvSpPr/>
            <p:nvPr/>
          </p:nvSpPr>
          <p:spPr>
            <a:xfrm>
              <a:off x="3711857" y="1520059"/>
              <a:ext cx="5064041" cy="49317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54551" y="1444751"/>
              <a:ext cx="5187950" cy="5064760"/>
            </a:xfrm>
            <a:custGeom>
              <a:avLst/>
              <a:gdLst/>
              <a:ahLst/>
              <a:cxnLst/>
              <a:rect l="l" t="t" r="r" b="b"/>
              <a:pathLst>
                <a:path w="5187950" h="5064759">
                  <a:moveTo>
                    <a:pt x="0" y="5064252"/>
                  </a:moveTo>
                  <a:lnTo>
                    <a:pt x="5187696" y="5064252"/>
                  </a:lnTo>
                  <a:lnTo>
                    <a:pt x="5187696" y="0"/>
                  </a:lnTo>
                  <a:lnTo>
                    <a:pt x="0" y="0"/>
                  </a:lnTo>
                  <a:lnTo>
                    <a:pt x="0" y="5064252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43654" y="6626758"/>
            <a:ext cx="5217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40" dirty="0">
                <a:latin typeface="Arial"/>
                <a:cs typeface="Arial"/>
                <a:hlinkClick r:id="rId3"/>
              </a:rPr>
              <a:t>http://www.nhpco.org/sites/default/files/public/Statistics_Research/2013_Facts_Figures.pdf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358" y="461899"/>
            <a:ext cx="7630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Where </a:t>
            </a:r>
            <a:r>
              <a:rPr spc="-380" dirty="0"/>
              <a:t>Does </a:t>
            </a:r>
            <a:r>
              <a:rPr spc="-225" dirty="0"/>
              <a:t>Palliative </a:t>
            </a:r>
            <a:r>
              <a:rPr spc="-390" dirty="0"/>
              <a:t>Care</a:t>
            </a:r>
            <a:r>
              <a:rPr spc="-500" dirty="0"/>
              <a:t> </a:t>
            </a:r>
            <a:r>
              <a:rPr spc="-315" dirty="0"/>
              <a:t>Occur?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355"/>
            <a:ext cx="7714615" cy="33153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5" dirty="0">
                <a:latin typeface="Arial"/>
                <a:cs typeface="Arial"/>
              </a:rPr>
              <a:t>Continuum </a:t>
            </a:r>
            <a:r>
              <a:rPr sz="3200" spc="-25" dirty="0">
                <a:latin typeface="Arial"/>
                <a:cs typeface="Arial"/>
              </a:rPr>
              <a:t>of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Care: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25" dirty="0">
                <a:latin typeface="Arial"/>
                <a:cs typeface="Arial"/>
              </a:rPr>
              <a:t>Location: </a:t>
            </a:r>
            <a:r>
              <a:rPr sz="2800" spc="-200" dirty="0">
                <a:latin typeface="Arial"/>
                <a:cs typeface="Arial"/>
              </a:rPr>
              <a:t>can </a:t>
            </a:r>
            <a:r>
              <a:rPr sz="2800" spc="-150" dirty="0">
                <a:latin typeface="Arial"/>
                <a:cs typeface="Arial"/>
              </a:rPr>
              <a:t>be </a:t>
            </a:r>
            <a:r>
              <a:rPr sz="2800" spc="-105" dirty="0">
                <a:latin typeface="Arial"/>
                <a:cs typeface="Arial"/>
              </a:rPr>
              <a:t>provided </a:t>
            </a:r>
            <a:r>
              <a:rPr sz="2800" spc="-55" dirty="0">
                <a:latin typeface="Arial"/>
                <a:cs typeface="Arial"/>
              </a:rPr>
              <a:t>in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hospital,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50" dirty="0">
                <a:latin typeface="Arial"/>
                <a:cs typeface="Arial"/>
              </a:rPr>
              <a:t>outpatient </a:t>
            </a:r>
            <a:r>
              <a:rPr sz="2800" spc="-125" dirty="0">
                <a:latin typeface="Arial"/>
                <a:cs typeface="Arial"/>
              </a:rPr>
              <a:t>clinics, </a:t>
            </a:r>
            <a:r>
              <a:rPr sz="2800" spc="-135" dirty="0">
                <a:latin typeface="Arial"/>
                <a:cs typeface="Arial"/>
              </a:rPr>
              <a:t>nursing </a:t>
            </a:r>
            <a:r>
              <a:rPr sz="2800" spc="-290" dirty="0">
                <a:latin typeface="Arial"/>
                <a:cs typeface="Arial"/>
              </a:rPr>
              <a:t>homes…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everywhere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225" dirty="0">
                <a:latin typeface="Arial"/>
                <a:cs typeface="Arial"/>
              </a:rPr>
              <a:t>Role </a:t>
            </a:r>
            <a:r>
              <a:rPr sz="2800" spc="-25" dirty="0">
                <a:latin typeface="Arial"/>
                <a:cs typeface="Arial"/>
              </a:rPr>
              <a:t>within </a:t>
            </a:r>
            <a:r>
              <a:rPr sz="2800" spc="-85" dirty="0">
                <a:latin typeface="Arial"/>
                <a:cs typeface="Arial"/>
              </a:rPr>
              <a:t>health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care:</a:t>
            </a:r>
            <a:endParaRPr sz="280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spc="-85" dirty="0">
                <a:latin typeface="Arial"/>
                <a:cs typeface="Arial"/>
              </a:rPr>
              <a:t>Potentially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time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diagnosis </a:t>
            </a:r>
            <a:r>
              <a:rPr sz="2400" spc="-40" dirty="0">
                <a:latin typeface="Arial"/>
                <a:cs typeface="Arial"/>
              </a:rPr>
              <a:t>(of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life-limiting  </a:t>
            </a:r>
            <a:r>
              <a:rPr sz="2400" spc="-114" dirty="0">
                <a:latin typeface="Arial"/>
                <a:cs typeface="Arial"/>
              </a:rPr>
              <a:t>illness)</a:t>
            </a:r>
            <a:endParaRPr sz="24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sz="2400" spc="-160" dirty="0">
                <a:latin typeface="Arial"/>
                <a:cs typeface="Arial"/>
              </a:rPr>
              <a:t>Given </a:t>
            </a:r>
            <a:r>
              <a:rPr sz="2400" spc="-50" dirty="0">
                <a:latin typeface="Arial"/>
                <a:cs typeface="Arial"/>
              </a:rPr>
              <a:t>in </a:t>
            </a:r>
            <a:r>
              <a:rPr sz="2400" spc="-75" dirty="0">
                <a:latin typeface="Arial"/>
                <a:cs typeface="Arial"/>
              </a:rPr>
              <a:t>conjunction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spc="-95" dirty="0">
                <a:latin typeface="Arial"/>
                <a:cs typeface="Arial"/>
              </a:rPr>
              <a:t>curative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therapies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496950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10" dirty="0"/>
              <a:t>The </a:t>
            </a:r>
            <a:r>
              <a:rPr sz="4000" spc="-170" dirty="0"/>
              <a:t>Continuum </a:t>
            </a:r>
            <a:r>
              <a:rPr sz="4000" spc="-35" dirty="0"/>
              <a:t>of</a:t>
            </a:r>
            <a:r>
              <a:rPr sz="4000" spc="-215" dirty="0"/>
              <a:t> </a:t>
            </a:r>
            <a:r>
              <a:rPr sz="4000" spc="-345" dirty="0"/>
              <a:t>Care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54876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Pre-Palliative </a:t>
            </a:r>
            <a:r>
              <a:rPr sz="3200" spc="-275" dirty="0">
                <a:latin typeface="Arial"/>
                <a:cs typeface="Arial"/>
              </a:rPr>
              <a:t>Care </a:t>
            </a:r>
            <a:r>
              <a:rPr sz="3200" spc="-285" dirty="0">
                <a:latin typeface="Arial"/>
                <a:cs typeface="Arial"/>
              </a:rPr>
              <a:t>(OLD)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Model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761" y="2507742"/>
            <a:ext cx="4724400" cy="189611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R="69215" algn="ctr">
              <a:lnSpc>
                <a:spcPct val="100000"/>
              </a:lnSpc>
              <a:spcBef>
                <a:spcPts val="1045"/>
              </a:spcBef>
            </a:pPr>
            <a:r>
              <a:rPr sz="1800" spc="-105" dirty="0">
                <a:latin typeface="Arial"/>
                <a:cs typeface="Arial"/>
              </a:rPr>
              <a:t>Curative/Disease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Controlling</a:t>
            </a:r>
            <a:endParaRPr sz="1800">
              <a:latin typeface="Arial"/>
              <a:cs typeface="Arial"/>
            </a:endParaRPr>
          </a:p>
          <a:p>
            <a:pPr marR="70485" algn="ctr">
              <a:lnSpc>
                <a:spcPct val="100000"/>
              </a:lnSpc>
            </a:pPr>
            <a:r>
              <a:rPr sz="1800" spc="-110" dirty="0"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68161" y="2507742"/>
            <a:ext cx="1371600" cy="1896110"/>
          </a:xfrm>
          <a:prstGeom prst="rect">
            <a:avLst/>
          </a:prstGeom>
          <a:solidFill>
            <a:srgbClr val="EDEBE0"/>
          </a:solidFill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Times New Roman"/>
              <a:cs typeface="Times New Roman"/>
            </a:endParaRPr>
          </a:p>
          <a:p>
            <a:pPr marL="281305" marR="273685" indent="2540" algn="just">
              <a:lnSpc>
                <a:spcPct val="100000"/>
              </a:lnSpc>
            </a:pPr>
            <a:r>
              <a:rPr sz="1800" spc="-330" dirty="0">
                <a:latin typeface="Arial"/>
                <a:cs typeface="Arial"/>
              </a:rPr>
              <a:t>P</a:t>
            </a:r>
            <a:r>
              <a:rPr sz="1800" spc="-65" dirty="0">
                <a:latin typeface="Arial"/>
                <a:cs typeface="Arial"/>
              </a:rPr>
              <a:t>al</a:t>
            </a:r>
            <a:r>
              <a:rPr sz="1800" spc="-55" dirty="0">
                <a:latin typeface="Arial"/>
                <a:cs typeface="Arial"/>
              </a:rPr>
              <a:t>l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175" dirty="0">
                <a:latin typeface="Arial"/>
                <a:cs typeface="Arial"/>
              </a:rPr>
              <a:t>a</a:t>
            </a:r>
            <a:r>
              <a:rPr sz="1800" spc="7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150" dirty="0">
                <a:latin typeface="Arial"/>
                <a:cs typeface="Arial"/>
              </a:rPr>
              <a:t>v</a:t>
            </a:r>
            <a:r>
              <a:rPr sz="1800" spc="-75" dirty="0">
                <a:latin typeface="Arial"/>
                <a:cs typeface="Arial"/>
              </a:rPr>
              <a:t>e  </a:t>
            </a:r>
            <a:r>
              <a:rPr sz="1800" spc="-155" dirty="0">
                <a:latin typeface="Arial"/>
                <a:cs typeface="Arial"/>
              </a:rPr>
              <a:t>Care</a:t>
            </a:r>
            <a:r>
              <a:rPr sz="1800" spc="-229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and  </a:t>
            </a:r>
            <a:r>
              <a:rPr sz="1800" spc="-114" dirty="0">
                <a:latin typeface="Arial"/>
                <a:cs typeface="Arial"/>
              </a:rPr>
              <a:t>Hospice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4595621"/>
            <a:ext cx="6096635" cy="972819"/>
          </a:xfrm>
          <a:custGeom>
            <a:avLst/>
            <a:gdLst/>
            <a:ahLst/>
            <a:cxnLst/>
            <a:rect l="l" t="t" r="r" b="b"/>
            <a:pathLst>
              <a:path w="6096634" h="972820">
                <a:moveTo>
                  <a:pt x="6096127" y="243078"/>
                </a:moveTo>
                <a:lnTo>
                  <a:pt x="6030811" y="204978"/>
                </a:lnTo>
                <a:lnTo>
                  <a:pt x="5811139" y="76835"/>
                </a:lnTo>
                <a:lnTo>
                  <a:pt x="5796813" y="71932"/>
                </a:lnTo>
                <a:lnTo>
                  <a:pt x="5782246" y="72885"/>
                </a:lnTo>
                <a:lnTo>
                  <a:pt x="5769089" y="79248"/>
                </a:lnTo>
                <a:lnTo>
                  <a:pt x="5759069" y="90551"/>
                </a:lnTo>
                <a:lnTo>
                  <a:pt x="5754154" y="104876"/>
                </a:lnTo>
                <a:lnTo>
                  <a:pt x="5755106" y="119443"/>
                </a:lnTo>
                <a:lnTo>
                  <a:pt x="5761469" y="132600"/>
                </a:lnTo>
                <a:lnTo>
                  <a:pt x="5772785" y="142621"/>
                </a:lnTo>
                <a:lnTo>
                  <a:pt x="5879668" y="204978"/>
                </a:lnTo>
                <a:lnTo>
                  <a:pt x="4747539" y="204978"/>
                </a:lnTo>
                <a:lnTo>
                  <a:pt x="4693183" y="70726"/>
                </a:lnTo>
                <a:lnTo>
                  <a:pt x="4736719" y="104394"/>
                </a:lnTo>
                <a:lnTo>
                  <a:pt x="4745863" y="103251"/>
                </a:lnTo>
                <a:lnTo>
                  <a:pt x="4750689" y="96901"/>
                </a:lnTo>
                <a:lnTo>
                  <a:pt x="4755642" y="90551"/>
                </a:lnTo>
                <a:lnTo>
                  <a:pt x="4754499" y="81534"/>
                </a:lnTo>
                <a:lnTo>
                  <a:pt x="4676267" y="21082"/>
                </a:lnTo>
                <a:lnTo>
                  <a:pt x="4648962" y="0"/>
                </a:lnTo>
                <a:lnTo>
                  <a:pt x="4629912" y="131953"/>
                </a:lnTo>
                <a:lnTo>
                  <a:pt x="4635373" y="139319"/>
                </a:lnTo>
                <a:lnTo>
                  <a:pt x="4651248" y="141605"/>
                </a:lnTo>
                <a:lnTo>
                  <a:pt x="4658487" y="136144"/>
                </a:lnTo>
                <a:lnTo>
                  <a:pt x="4659630" y="128143"/>
                </a:lnTo>
                <a:lnTo>
                  <a:pt x="4666399" y="81661"/>
                </a:lnTo>
                <a:lnTo>
                  <a:pt x="4716335" y="204978"/>
                </a:lnTo>
                <a:lnTo>
                  <a:pt x="0" y="204978"/>
                </a:lnTo>
                <a:lnTo>
                  <a:pt x="0" y="281178"/>
                </a:lnTo>
                <a:lnTo>
                  <a:pt x="4747196" y="281178"/>
                </a:lnTo>
                <a:lnTo>
                  <a:pt x="5027295" y="972820"/>
                </a:lnTo>
                <a:lnTo>
                  <a:pt x="5054092" y="962025"/>
                </a:lnTo>
                <a:lnTo>
                  <a:pt x="4778400" y="281178"/>
                </a:lnTo>
                <a:lnTo>
                  <a:pt x="5879668" y="281178"/>
                </a:lnTo>
                <a:lnTo>
                  <a:pt x="5772785" y="343535"/>
                </a:lnTo>
                <a:lnTo>
                  <a:pt x="5761469" y="353568"/>
                </a:lnTo>
                <a:lnTo>
                  <a:pt x="5755106" y="366712"/>
                </a:lnTo>
                <a:lnTo>
                  <a:pt x="5754154" y="381292"/>
                </a:lnTo>
                <a:lnTo>
                  <a:pt x="5759069" y="395605"/>
                </a:lnTo>
                <a:lnTo>
                  <a:pt x="5769089" y="406920"/>
                </a:lnTo>
                <a:lnTo>
                  <a:pt x="5782246" y="413283"/>
                </a:lnTo>
                <a:lnTo>
                  <a:pt x="5796813" y="414235"/>
                </a:lnTo>
                <a:lnTo>
                  <a:pt x="5811139" y="409321"/>
                </a:lnTo>
                <a:lnTo>
                  <a:pt x="6030811" y="281178"/>
                </a:lnTo>
                <a:lnTo>
                  <a:pt x="6096127" y="2430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92729" y="5088077"/>
            <a:ext cx="2605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Time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145" dirty="0">
                <a:latin typeface="Arial"/>
                <a:cs typeface="Arial"/>
              </a:rPr>
              <a:t>Disease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Progression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44561" y="2529687"/>
            <a:ext cx="135890" cy="12674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125"/>
              </a:spcBef>
            </a:pPr>
            <a:r>
              <a:rPr sz="1400" spc="-95" dirty="0">
                <a:latin typeface="Arial"/>
                <a:cs typeface="Arial"/>
              </a:rPr>
              <a:t>D  </a:t>
            </a:r>
            <a:r>
              <a:rPr sz="1400" spc="-250" dirty="0">
                <a:latin typeface="Arial"/>
                <a:cs typeface="Arial"/>
              </a:rPr>
              <a:t>E  </a:t>
            </a:r>
            <a:r>
              <a:rPr sz="1400" spc="-90" dirty="0">
                <a:latin typeface="Arial"/>
                <a:cs typeface="Arial"/>
              </a:rPr>
              <a:t>A  </a:t>
            </a:r>
            <a:r>
              <a:rPr sz="1400" spc="-180" dirty="0">
                <a:latin typeface="Arial"/>
                <a:cs typeface="Arial"/>
              </a:rPr>
              <a:t>T  </a:t>
            </a:r>
            <a:r>
              <a:rPr sz="1400" spc="-14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961" y="2507742"/>
            <a:ext cx="76200" cy="1896110"/>
          </a:xfrm>
          <a:custGeom>
            <a:avLst/>
            <a:gdLst/>
            <a:ahLst/>
            <a:cxnLst/>
            <a:rect l="l" t="t" r="r" b="b"/>
            <a:pathLst>
              <a:path w="76200" h="1896110">
                <a:moveTo>
                  <a:pt x="76200" y="0"/>
                </a:moveTo>
                <a:lnTo>
                  <a:pt x="0" y="0"/>
                </a:lnTo>
                <a:lnTo>
                  <a:pt x="0" y="1895855"/>
                </a:lnTo>
                <a:lnTo>
                  <a:pt x="76200" y="1895855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8968" y="4863845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Diagnosis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5" dirty="0">
                <a:latin typeface="Arial"/>
                <a:cs typeface="Arial"/>
              </a:rPr>
              <a:t>a </a:t>
            </a:r>
            <a:r>
              <a:rPr sz="1200" spc="-65" dirty="0">
                <a:latin typeface="Arial"/>
                <a:cs typeface="Arial"/>
              </a:rPr>
              <a:t>Life  </a:t>
            </a:r>
            <a:r>
              <a:rPr sz="1200" spc="-60" dirty="0">
                <a:latin typeface="Arial"/>
                <a:cs typeface="Arial"/>
              </a:rPr>
              <a:t>Threatening</a:t>
            </a:r>
            <a:r>
              <a:rPr sz="1200" spc="-100" dirty="0">
                <a:latin typeface="Arial"/>
                <a:cs typeface="Arial"/>
              </a:rPr>
              <a:t> Disease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8428" y="4491228"/>
            <a:ext cx="182245" cy="309880"/>
          </a:xfrm>
          <a:custGeom>
            <a:avLst/>
            <a:gdLst/>
            <a:ahLst/>
            <a:cxnLst/>
            <a:rect l="l" t="t" r="r" b="b"/>
            <a:pathLst>
              <a:path w="182244" h="309879">
                <a:moveTo>
                  <a:pt x="168279" y="21815"/>
                </a:moveTo>
                <a:lnTo>
                  <a:pt x="157390" y="28096"/>
                </a:lnTo>
                <a:lnTo>
                  <a:pt x="0" y="303403"/>
                </a:lnTo>
                <a:lnTo>
                  <a:pt x="11023" y="309626"/>
                </a:lnTo>
                <a:lnTo>
                  <a:pt x="168388" y="34483"/>
                </a:lnTo>
                <a:lnTo>
                  <a:pt x="168279" y="21815"/>
                </a:lnTo>
                <a:close/>
              </a:path>
              <a:path w="182244" h="309879">
                <a:moveTo>
                  <a:pt x="180852" y="7747"/>
                </a:moveTo>
                <a:lnTo>
                  <a:pt x="169024" y="7747"/>
                </a:lnTo>
                <a:lnTo>
                  <a:pt x="180047" y="14097"/>
                </a:lnTo>
                <a:lnTo>
                  <a:pt x="168388" y="34483"/>
                </a:lnTo>
                <a:lnTo>
                  <a:pt x="168973" y="102743"/>
                </a:lnTo>
                <a:lnTo>
                  <a:pt x="171843" y="105537"/>
                </a:lnTo>
                <a:lnTo>
                  <a:pt x="175348" y="105537"/>
                </a:lnTo>
                <a:lnTo>
                  <a:pt x="178854" y="105410"/>
                </a:lnTo>
                <a:lnTo>
                  <a:pt x="181673" y="102616"/>
                </a:lnTo>
                <a:lnTo>
                  <a:pt x="180852" y="7747"/>
                </a:lnTo>
                <a:close/>
              </a:path>
              <a:path w="182244" h="309879">
                <a:moveTo>
                  <a:pt x="180784" y="0"/>
                </a:moveTo>
                <a:lnTo>
                  <a:pt x="91909" y="51308"/>
                </a:lnTo>
                <a:lnTo>
                  <a:pt x="90868" y="55118"/>
                </a:lnTo>
                <a:lnTo>
                  <a:pt x="94373" y="61214"/>
                </a:lnTo>
                <a:lnTo>
                  <a:pt x="98259" y="62230"/>
                </a:lnTo>
                <a:lnTo>
                  <a:pt x="157390" y="28096"/>
                </a:lnTo>
                <a:lnTo>
                  <a:pt x="169024" y="7747"/>
                </a:lnTo>
                <a:lnTo>
                  <a:pt x="180852" y="7747"/>
                </a:lnTo>
                <a:lnTo>
                  <a:pt x="180784" y="0"/>
                </a:lnTo>
                <a:close/>
              </a:path>
              <a:path w="182244" h="309879">
                <a:moveTo>
                  <a:pt x="174536" y="10922"/>
                </a:moveTo>
                <a:lnTo>
                  <a:pt x="168186" y="10922"/>
                </a:lnTo>
                <a:lnTo>
                  <a:pt x="177698" y="16383"/>
                </a:lnTo>
                <a:lnTo>
                  <a:pt x="168279" y="21815"/>
                </a:lnTo>
                <a:lnTo>
                  <a:pt x="168388" y="34483"/>
                </a:lnTo>
                <a:lnTo>
                  <a:pt x="180047" y="14097"/>
                </a:lnTo>
                <a:lnTo>
                  <a:pt x="174536" y="10922"/>
                </a:lnTo>
                <a:close/>
              </a:path>
              <a:path w="182244" h="309879">
                <a:moveTo>
                  <a:pt x="169024" y="7747"/>
                </a:moveTo>
                <a:lnTo>
                  <a:pt x="157390" y="28096"/>
                </a:lnTo>
                <a:lnTo>
                  <a:pt x="168279" y="21815"/>
                </a:lnTo>
                <a:lnTo>
                  <a:pt x="168186" y="10922"/>
                </a:lnTo>
                <a:lnTo>
                  <a:pt x="174536" y="10922"/>
                </a:lnTo>
                <a:lnTo>
                  <a:pt x="169024" y="7747"/>
                </a:lnTo>
                <a:close/>
              </a:path>
              <a:path w="182244" h="309879">
                <a:moveTo>
                  <a:pt x="168186" y="10922"/>
                </a:moveTo>
                <a:lnTo>
                  <a:pt x="168279" y="21815"/>
                </a:lnTo>
                <a:lnTo>
                  <a:pt x="177698" y="16383"/>
                </a:lnTo>
                <a:lnTo>
                  <a:pt x="168186" y="10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4917" y="5532221"/>
            <a:ext cx="24047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  <a:spcBef>
                <a:spcPts val="100"/>
              </a:spcBef>
            </a:pPr>
            <a:r>
              <a:rPr sz="2700" spc="-90" dirty="0">
                <a:latin typeface="Arial"/>
                <a:cs typeface="Arial"/>
              </a:rPr>
              <a:t>“Where </a:t>
            </a:r>
            <a:r>
              <a:rPr sz="2700" spc="-75" dirty="0">
                <a:latin typeface="Arial"/>
                <a:cs typeface="Arial"/>
              </a:rPr>
              <a:t>there</a:t>
            </a:r>
            <a:r>
              <a:rPr sz="2700" spc="-365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are  </a:t>
            </a:r>
            <a:r>
              <a:rPr sz="2700" spc="-290" dirty="0">
                <a:latin typeface="Arial"/>
                <a:cs typeface="Arial"/>
              </a:rPr>
              <a:t>NO </a:t>
            </a:r>
            <a:r>
              <a:rPr sz="2700" spc="-95" dirty="0">
                <a:latin typeface="Arial"/>
                <a:cs typeface="Arial"/>
              </a:rPr>
              <a:t>options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55" dirty="0">
                <a:latin typeface="Arial"/>
                <a:cs typeface="Arial"/>
              </a:rPr>
              <a:t>left”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0155" y="2743200"/>
            <a:ext cx="128270" cy="1670685"/>
          </a:xfrm>
          <a:custGeom>
            <a:avLst/>
            <a:gdLst/>
            <a:ahLst/>
            <a:cxnLst/>
            <a:rect l="l" t="t" r="r" b="b"/>
            <a:pathLst>
              <a:path w="128270" h="1670685">
                <a:moveTo>
                  <a:pt x="128015" y="0"/>
                </a:moveTo>
                <a:lnTo>
                  <a:pt x="0" y="0"/>
                </a:lnTo>
                <a:lnTo>
                  <a:pt x="0" y="1670304"/>
                </a:lnTo>
                <a:lnTo>
                  <a:pt x="128015" y="1670304"/>
                </a:lnTo>
                <a:lnTo>
                  <a:pt x="128015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9216" y="2738627"/>
            <a:ext cx="210820" cy="1670685"/>
          </a:xfrm>
          <a:custGeom>
            <a:avLst/>
            <a:gdLst/>
            <a:ahLst/>
            <a:cxnLst/>
            <a:rect l="l" t="t" r="r" b="b"/>
            <a:pathLst>
              <a:path w="210820" h="1670685">
                <a:moveTo>
                  <a:pt x="210312" y="0"/>
                </a:moveTo>
                <a:lnTo>
                  <a:pt x="129540" y="0"/>
                </a:lnTo>
                <a:lnTo>
                  <a:pt x="80772" y="0"/>
                </a:lnTo>
                <a:lnTo>
                  <a:pt x="0" y="0"/>
                </a:lnTo>
                <a:lnTo>
                  <a:pt x="0" y="1670304"/>
                </a:lnTo>
                <a:lnTo>
                  <a:pt x="80772" y="1670304"/>
                </a:lnTo>
                <a:lnTo>
                  <a:pt x="129540" y="1670304"/>
                </a:lnTo>
                <a:lnTo>
                  <a:pt x="210312" y="1670304"/>
                </a:lnTo>
                <a:lnTo>
                  <a:pt x="210312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13754" y="3037712"/>
            <a:ext cx="660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40" dirty="0"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3754" y="3187979"/>
            <a:ext cx="66040" cy="9283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8890" algn="just">
              <a:lnSpc>
                <a:spcPct val="118600"/>
              </a:lnSpc>
              <a:spcBef>
                <a:spcPts val="90"/>
              </a:spcBef>
            </a:pPr>
            <a:r>
              <a:rPr sz="1000" spc="-85" dirty="0">
                <a:latin typeface="Arial"/>
                <a:cs typeface="Arial"/>
              </a:rPr>
              <a:t>s  </a:t>
            </a:r>
            <a:r>
              <a:rPr sz="1000" spc="-25" dirty="0">
                <a:latin typeface="Arial"/>
                <a:cs typeface="Arial"/>
              </a:rPr>
              <a:t>p   </a:t>
            </a:r>
            <a:r>
              <a:rPr sz="1000" spc="-5" dirty="0">
                <a:latin typeface="Arial"/>
                <a:cs typeface="Arial"/>
              </a:rPr>
              <a:t>i  </a:t>
            </a:r>
            <a:r>
              <a:rPr sz="1000" spc="-55" dirty="0">
                <a:latin typeface="Arial"/>
                <a:cs typeface="Arial"/>
              </a:rPr>
              <a:t>c  </a:t>
            </a:r>
            <a:r>
              <a:rPr sz="1000" spc="-65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0" y="2813303"/>
            <a:ext cx="3528060" cy="1600200"/>
          </a:xfrm>
          <a:custGeom>
            <a:avLst/>
            <a:gdLst/>
            <a:ahLst/>
            <a:cxnLst/>
            <a:rect l="l" t="t" r="r" b="b"/>
            <a:pathLst>
              <a:path w="3528060" h="1600200">
                <a:moveTo>
                  <a:pt x="3528060" y="609600"/>
                </a:moveTo>
                <a:lnTo>
                  <a:pt x="3526536" y="609600"/>
                </a:lnTo>
                <a:lnTo>
                  <a:pt x="3526536" y="45720"/>
                </a:lnTo>
                <a:lnTo>
                  <a:pt x="3526536" y="0"/>
                </a:lnTo>
                <a:lnTo>
                  <a:pt x="3448812" y="0"/>
                </a:lnTo>
                <a:lnTo>
                  <a:pt x="3448812" y="45720"/>
                </a:lnTo>
                <a:lnTo>
                  <a:pt x="3429000" y="45720"/>
                </a:lnTo>
                <a:lnTo>
                  <a:pt x="3429000" y="108204"/>
                </a:lnTo>
                <a:lnTo>
                  <a:pt x="3429000" y="153924"/>
                </a:lnTo>
                <a:lnTo>
                  <a:pt x="3429000" y="609600"/>
                </a:lnTo>
                <a:lnTo>
                  <a:pt x="2717292" y="609600"/>
                </a:lnTo>
                <a:lnTo>
                  <a:pt x="2714688" y="592175"/>
                </a:lnTo>
                <a:lnTo>
                  <a:pt x="2746730" y="580390"/>
                </a:lnTo>
                <a:lnTo>
                  <a:pt x="2788005" y="557314"/>
                </a:lnTo>
                <a:lnTo>
                  <a:pt x="2815691" y="534581"/>
                </a:lnTo>
                <a:lnTo>
                  <a:pt x="2843022" y="536448"/>
                </a:lnTo>
                <a:lnTo>
                  <a:pt x="2899092" y="532612"/>
                </a:lnTo>
                <a:lnTo>
                  <a:pt x="2951302" y="521601"/>
                </a:lnTo>
                <a:lnTo>
                  <a:pt x="2998546" y="504190"/>
                </a:lnTo>
                <a:lnTo>
                  <a:pt x="3039707" y="481114"/>
                </a:lnTo>
                <a:lnTo>
                  <a:pt x="3073666" y="453148"/>
                </a:lnTo>
                <a:lnTo>
                  <a:pt x="3099295" y="421043"/>
                </a:lnTo>
                <a:lnTo>
                  <a:pt x="3115500" y="385572"/>
                </a:lnTo>
                <a:lnTo>
                  <a:pt x="3116402" y="379476"/>
                </a:lnTo>
                <a:lnTo>
                  <a:pt x="3313176" y="379476"/>
                </a:lnTo>
                <a:lnTo>
                  <a:pt x="3313176" y="211836"/>
                </a:lnTo>
                <a:lnTo>
                  <a:pt x="3351276" y="211836"/>
                </a:lnTo>
                <a:lnTo>
                  <a:pt x="3351276" y="188976"/>
                </a:lnTo>
                <a:lnTo>
                  <a:pt x="3390900" y="188976"/>
                </a:lnTo>
                <a:lnTo>
                  <a:pt x="3390900" y="153924"/>
                </a:lnTo>
                <a:lnTo>
                  <a:pt x="3429000" y="153924"/>
                </a:lnTo>
                <a:lnTo>
                  <a:pt x="3429000" y="108204"/>
                </a:lnTo>
                <a:lnTo>
                  <a:pt x="3375660" y="108204"/>
                </a:lnTo>
                <a:lnTo>
                  <a:pt x="3375660" y="143256"/>
                </a:lnTo>
                <a:lnTo>
                  <a:pt x="3313176" y="143256"/>
                </a:lnTo>
                <a:lnTo>
                  <a:pt x="3313176" y="166116"/>
                </a:lnTo>
                <a:lnTo>
                  <a:pt x="3273552" y="166116"/>
                </a:lnTo>
                <a:lnTo>
                  <a:pt x="3273552" y="188976"/>
                </a:lnTo>
                <a:lnTo>
                  <a:pt x="3008376" y="188976"/>
                </a:lnTo>
                <a:lnTo>
                  <a:pt x="3008376" y="196278"/>
                </a:lnTo>
                <a:lnTo>
                  <a:pt x="2998546" y="190766"/>
                </a:lnTo>
                <a:lnTo>
                  <a:pt x="2951302" y="173355"/>
                </a:lnTo>
                <a:lnTo>
                  <a:pt x="2899092" y="162344"/>
                </a:lnTo>
                <a:lnTo>
                  <a:pt x="2843022" y="158496"/>
                </a:lnTo>
                <a:lnTo>
                  <a:pt x="2804058" y="161175"/>
                </a:lnTo>
                <a:lnTo>
                  <a:pt x="2777363" y="156972"/>
                </a:lnTo>
                <a:lnTo>
                  <a:pt x="2718054" y="153924"/>
                </a:lnTo>
                <a:lnTo>
                  <a:pt x="2658732" y="156972"/>
                </a:lnTo>
                <a:lnTo>
                  <a:pt x="2602915" y="165747"/>
                </a:lnTo>
                <a:lnTo>
                  <a:pt x="2551506" y="179730"/>
                </a:lnTo>
                <a:lnTo>
                  <a:pt x="2505456" y="198361"/>
                </a:lnTo>
                <a:lnTo>
                  <a:pt x="2465692" y="221145"/>
                </a:lnTo>
                <a:lnTo>
                  <a:pt x="2433142" y="247510"/>
                </a:lnTo>
                <a:lnTo>
                  <a:pt x="2408745" y="276961"/>
                </a:lnTo>
                <a:lnTo>
                  <a:pt x="2405723" y="283260"/>
                </a:lnTo>
                <a:lnTo>
                  <a:pt x="2393581" y="290042"/>
                </a:lnTo>
                <a:lnTo>
                  <a:pt x="2359520" y="318008"/>
                </a:lnTo>
                <a:lnTo>
                  <a:pt x="2333815" y="350113"/>
                </a:lnTo>
                <a:lnTo>
                  <a:pt x="2317572" y="385584"/>
                </a:lnTo>
                <a:lnTo>
                  <a:pt x="2311908" y="423672"/>
                </a:lnTo>
                <a:lnTo>
                  <a:pt x="2314498" y="441121"/>
                </a:lnTo>
                <a:lnTo>
                  <a:pt x="2282456" y="452894"/>
                </a:lnTo>
                <a:lnTo>
                  <a:pt x="2241181" y="475970"/>
                </a:lnTo>
                <a:lnTo>
                  <a:pt x="2207120" y="503936"/>
                </a:lnTo>
                <a:lnTo>
                  <a:pt x="2181415" y="536041"/>
                </a:lnTo>
                <a:lnTo>
                  <a:pt x="2179256" y="540753"/>
                </a:lnTo>
                <a:lnTo>
                  <a:pt x="2157133" y="548906"/>
                </a:lnTo>
                <a:lnTo>
                  <a:pt x="2115972" y="571982"/>
                </a:lnTo>
                <a:lnTo>
                  <a:pt x="2082012" y="599948"/>
                </a:lnTo>
                <a:lnTo>
                  <a:pt x="2074303" y="609600"/>
                </a:lnTo>
                <a:lnTo>
                  <a:pt x="1924812" y="609600"/>
                </a:lnTo>
                <a:lnTo>
                  <a:pt x="1924812" y="600456"/>
                </a:lnTo>
                <a:lnTo>
                  <a:pt x="1866900" y="600456"/>
                </a:lnTo>
                <a:lnTo>
                  <a:pt x="1866900" y="582168"/>
                </a:lnTo>
                <a:lnTo>
                  <a:pt x="1696212" y="582168"/>
                </a:lnTo>
                <a:lnTo>
                  <a:pt x="1696212" y="609600"/>
                </a:lnTo>
                <a:lnTo>
                  <a:pt x="1066800" y="609600"/>
                </a:lnTo>
                <a:lnTo>
                  <a:pt x="1066800" y="1101852"/>
                </a:lnTo>
                <a:lnTo>
                  <a:pt x="0" y="1101852"/>
                </a:lnTo>
                <a:lnTo>
                  <a:pt x="0" y="1600200"/>
                </a:lnTo>
                <a:lnTo>
                  <a:pt x="1066800" y="1600200"/>
                </a:lnTo>
                <a:lnTo>
                  <a:pt x="1196340" y="1600200"/>
                </a:lnTo>
                <a:lnTo>
                  <a:pt x="3528060" y="1600200"/>
                </a:lnTo>
                <a:lnTo>
                  <a:pt x="3528060" y="6096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1036" y="496950"/>
            <a:ext cx="4739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10" dirty="0"/>
              <a:t>The </a:t>
            </a:r>
            <a:r>
              <a:rPr sz="4000" spc="-170" dirty="0"/>
              <a:t>Continuum </a:t>
            </a:r>
            <a:r>
              <a:rPr sz="4000" spc="-35" dirty="0"/>
              <a:t>of</a:t>
            </a:r>
            <a:r>
              <a:rPr sz="4000" spc="-215" dirty="0"/>
              <a:t> </a:t>
            </a:r>
            <a:r>
              <a:rPr sz="4000" spc="-345" dirty="0"/>
              <a:t>Care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535940" y="1607946"/>
            <a:ext cx="48723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Palliative </a:t>
            </a:r>
            <a:r>
              <a:rPr sz="3200" spc="-285" dirty="0">
                <a:latin typeface="Arial"/>
                <a:cs typeface="Arial"/>
              </a:rPr>
              <a:t>Care </a:t>
            </a:r>
            <a:r>
              <a:rPr sz="3200" spc="-280" dirty="0">
                <a:latin typeface="Arial"/>
                <a:cs typeface="Arial"/>
              </a:rPr>
              <a:t>(NEW)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Model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92240" y="2528316"/>
            <a:ext cx="1866900" cy="1905000"/>
            <a:chOff x="6492240" y="2528316"/>
            <a:chExt cx="1866900" cy="1905000"/>
          </a:xfrm>
        </p:grpSpPr>
        <p:sp>
          <p:nvSpPr>
            <p:cNvPr id="10" name="object 10"/>
            <p:cNvSpPr/>
            <p:nvPr/>
          </p:nvSpPr>
          <p:spPr>
            <a:xfrm>
              <a:off x="6511290" y="2547366"/>
              <a:ext cx="1828800" cy="1866900"/>
            </a:xfrm>
            <a:custGeom>
              <a:avLst/>
              <a:gdLst/>
              <a:ahLst/>
              <a:cxnLst/>
              <a:rect l="l" t="t" r="r" b="b"/>
              <a:pathLst>
                <a:path w="1828800" h="1866900">
                  <a:moveTo>
                    <a:pt x="0" y="1866900"/>
                  </a:moveTo>
                  <a:lnTo>
                    <a:pt x="0" y="0"/>
                  </a:lnTo>
                  <a:lnTo>
                    <a:pt x="1828800" y="1866900"/>
                  </a:lnTo>
                  <a:lnTo>
                    <a:pt x="0" y="18669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9885" y="3320415"/>
              <a:ext cx="1024890" cy="817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07922" y="2624454"/>
            <a:ext cx="18281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Curative/Disease  </a:t>
            </a:r>
            <a:r>
              <a:rPr sz="1800" spc="-70" dirty="0">
                <a:latin typeface="Arial"/>
                <a:cs typeface="Arial"/>
              </a:rPr>
              <a:t>Controlling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Therapy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7659" y="2777537"/>
            <a:ext cx="469900" cy="12687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sz="1500" spc="-165" baseline="2777" dirty="0">
                <a:latin typeface="Arial"/>
                <a:cs typeface="Arial"/>
              </a:rPr>
              <a:t>H            </a:t>
            </a:r>
            <a:r>
              <a:rPr sz="1400" spc="-16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346075" marR="5080" indent="10160" algn="just">
              <a:lnSpc>
                <a:spcPct val="115500"/>
              </a:lnSpc>
              <a:spcBef>
                <a:spcPts val="45"/>
              </a:spcBef>
            </a:pPr>
            <a:r>
              <a:rPr sz="1400" spc="-155" dirty="0">
                <a:latin typeface="Arial"/>
                <a:cs typeface="Arial"/>
              </a:rPr>
              <a:t>E  </a:t>
            </a:r>
            <a:r>
              <a:rPr sz="1400" spc="-90" dirty="0">
                <a:latin typeface="Arial"/>
                <a:cs typeface="Arial"/>
              </a:rPr>
              <a:t>A  </a:t>
            </a:r>
            <a:r>
              <a:rPr sz="1400" spc="-180" dirty="0">
                <a:latin typeface="Arial"/>
                <a:cs typeface="Arial"/>
              </a:rPr>
              <a:t>T  </a:t>
            </a:r>
            <a:r>
              <a:rPr sz="1400" spc="-145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968" y="4863845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100"/>
              </a:spcBef>
            </a:pPr>
            <a:r>
              <a:rPr sz="1200" spc="-80" dirty="0">
                <a:latin typeface="Arial"/>
                <a:cs typeface="Arial"/>
              </a:rPr>
              <a:t>Diagnosis </a:t>
            </a:r>
            <a:r>
              <a:rPr sz="1200" spc="-15" dirty="0">
                <a:latin typeface="Arial"/>
                <a:cs typeface="Arial"/>
              </a:rPr>
              <a:t>of </a:t>
            </a:r>
            <a:r>
              <a:rPr sz="1200" spc="-105" dirty="0">
                <a:latin typeface="Arial"/>
                <a:cs typeface="Arial"/>
              </a:rPr>
              <a:t>a </a:t>
            </a:r>
            <a:r>
              <a:rPr sz="1200" spc="-65" dirty="0">
                <a:latin typeface="Arial"/>
                <a:cs typeface="Arial"/>
              </a:rPr>
              <a:t>Life  </a:t>
            </a:r>
            <a:r>
              <a:rPr sz="1200" spc="-60" dirty="0">
                <a:latin typeface="Arial"/>
                <a:cs typeface="Arial"/>
              </a:rPr>
              <a:t>Threatening</a:t>
            </a:r>
            <a:r>
              <a:rPr sz="1200" spc="-100" dirty="0">
                <a:latin typeface="Arial"/>
                <a:cs typeface="Arial"/>
              </a:rPr>
              <a:t> Disease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74136" y="2941319"/>
            <a:ext cx="2440305" cy="702945"/>
          </a:xfrm>
          <a:custGeom>
            <a:avLst/>
            <a:gdLst/>
            <a:ahLst/>
            <a:cxnLst/>
            <a:rect l="l" t="t" r="r" b="b"/>
            <a:pathLst>
              <a:path w="2440304" h="702945">
                <a:moveTo>
                  <a:pt x="705612" y="437388"/>
                </a:moveTo>
                <a:lnTo>
                  <a:pt x="693420" y="437388"/>
                </a:lnTo>
                <a:lnTo>
                  <a:pt x="693420" y="420624"/>
                </a:lnTo>
                <a:lnTo>
                  <a:pt x="667512" y="420624"/>
                </a:lnTo>
                <a:lnTo>
                  <a:pt x="630936" y="420624"/>
                </a:lnTo>
                <a:lnTo>
                  <a:pt x="630936" y="406920"/>
                </a:lnTo>
                <a:lnTo>
                  <a:pt x="608076" y="406920"/>
                </a:lnTo>
                <a:lnTo>
                  <a:pt x="608076" y="394716"/>
                </a:lnTo>
                <a:lnTo>
                  <a:pt x="580644" y="394716"/>
                </a:lnTo>
                <a:lnTo>
                  <a:pt x="580644" y="382524"/>
                </a:lnTo>
                <a:lnTo>
                  <a:pt x="545592" y="382524"/>
                </a:lnTo>
                <a:lnTo>
                  <a:pt x="545592" y="370344"/>
                </a:lnTo>
                <a:lnTo>
                  <a:pt x="507492" y="370344"/>
                </a:lnTo>
                <a:lnTo>
                  <a:pt x="507492" y="350532"/>
                </a:lnTo>
                <a:lnTo>
                  <a:pt x="473964" y="350532"/>
                </a:lnTo>
                <a:lnTo>
                  <a:pt x="473964" y="341376"/>
                </a:lnTo>
                <a:lnTo>
                  <a:pt x="451104" y="341376"/>
                </a:lnTo>
                <a:lnTo>
                  <a:pt x="451104" y="332244"/>
                </a:lnTo>
                <a:lnTo>
                  <a:pt x="422148" y="332244"/>
                </a:lnTo>
                <a:lnTo>
                  <a:pt x="422148" y="327672"/>
                </a:lnTo>
                <a:lnTo>
                  <a:pt x="396240" y="327672"/>
                </a:lnTo>
                <a:lnTo>
                  <a:pt x="396240" y="310908"/>
                </a:lnTo>
                <a:lnTo>
                  <a:pt x="364236" y="310908"/>
                </a:lnTo>
                <a:lnTo>
                  <a:pt x="364236" y="300228"/>
                </a:lnTo>
                <a:lnTo>
                  <a:pt x="336804" y="300228"/>
                </a:lnTo>
                <a:lnTo>
                  <a:pt x="336804" y="294144"/>
                </a:lnTo>
                <a:lnTo>
                  <a:pt x="303276" y="294144"/>
                </a:lnTo>
                <a:lnTo>
                  <a:pt x="303276" y="278892"/>
                </a:lnTo>
                <a:lnTo>
                  <a:pt x="131064" y="278892"/>
                </a:lnTo>
                <a:lnTo>
                  <a:pt x="131064" y="298704"/>
                </a:lnTo>
                <a:lnTo>
                  <a:pt x="108204" y="298704"/>
                </a:lnTo>
                <a:lnTo>
                  <a:pt x="108204" y="316992"/>
                </a:lnTo>
                <a:lnTo>
                  <a:pt x="85344" y="316992"/>
                </a:lnTo>
                <a:lnTo>
                  <a:pt x="85344" y="336804"/>
                </a:lnTo>
                <a:lnTo>
                  <a:pt x="62484" y="336804"/>
                </a:lnTo>
                <a:lnTo>
                  <a:pt x="62484" y="361188"/>
                </a:lnTo>
                <a:lnTo>
                  <a:pt x="45720" y="361188"/>
                </a:lnTo>
                <a:lnTo>
                  <a:pt x="45720" y="388632"/>
                </a:lnTo>
                <a:lnTo>
                  <a:pt x="21336" y="388632"/>
                </a:lnTo>
                <a:lnTo>
                  <a:pt x="21336" y="434340"/>
                </a:lnTo>
                <a:lnTo>
                  <a:pt x="0" y="434340"/>
                </a:lnTo>
                <a:lnTo>
                  <a:pt x="0" y="577596"/>
                </a:lnTo>
                <a:lnTo>
                  <a:pt x="172212" y="577596"/>
                </a:lnTo>
                <a:lnTo>
                  <a:pt x="172212" y="531876"/>
                </a:lnTo>
                <a:lnTo>
                  <a:pt x="176784" y="531876"/>
                </a:lnTo>
                <a:lnTo>
                  <a:pt x="176784" y="542544"/>
                </a:lnTo>
                <a:lnTo>
                  <a:pt x="347472" y="542544"/>
                </a:lnTo>
                <a:lnTo>
                  <a:pt x="347472" y="495300"/>
                </a:lnTo>
                <a:lnTo>
                  <a:pt x="373380" y="495300"/>
                </a:lnTo>
                <a:lnTo>
                  <a:pt x="373380" y="515112"/>
                </a:lnTo>
                <a:lnTo>
                  <a:pt x="409956" y="515112"/>
                </a:lnTo>
                <a:lnTo>
                  <a:pt x="409956" y="525780"/>
                </a:lnTo>
                <a:lnTo>
                  <a:pt x="435864" y="525780"/>
                </a:lnTo>
                <a:lnTo>
                  <a:pt x="435864" y="539496"/>
                </a:lnTo>
                <a:lnTo>
                  <a:pt x="458724" y="539496"/>
                </a:lnTo>
                <a:lnTo>
                  <a:pt x="458724" y="550164"/>
                </a:lnTo>
                <a:lnTo>
                  <a:pt x="495300" y="550164"/>
                </a:lnTo>
                <a:lnTo>
                  <a:pt x="495300" y="563880"/>
                </a:lnTo>
                <a:lnTo>
                  <a:pt x="533400" y="563880"/>
                </a:lnTo>
                <a:lnTo>
                  <a:pt x="533400" y="582168"/>
                </a:lnTo>
                <a:lnTo>
                  <a:pt x="705612" y="582168"/>
                </a:lnTo>
                <a:lnTo>
                  <a:pt x="705612" y="437388"/>
                </a:lnTo>
                <a:close/>
              </a:path>
              <a:path w="2440304" h="702945">
                <a:moveTo>
                  <a:pt x="2439924" y="106680"/>
                </a:moveTo>
                <a:lnTo>
                  <a:pt x="2365248" y="106680"/>
                </a:lnTo>
                <a:lnTo>
                  <a:pt x="2365248" y="80772"/>
                </a:lnTo>
                <a:lnTo>
                  <a:pt x="2371344" y="80772"/>
                </a:lnTo>
                <a:lnTo>
                  <a:pt x="2371344" y="35052"/>
                </a:lnTo>
                <a:lnTo>
                  <a:pt x="2340864" y="35052"/>
                </a:lnTo>
                <a:lnTo>
                  <a:pt x="2340864" y="0"/>
                </a:lnTo>
                <a:lnTo>
                  <a:pt x="2263140" y="0"/>
                </a:lnTo>
                <a:lnTo>
                  <a:pt x="2263140" y="45720"/>
                </a:lnTo>
                <a:lnTo>
                  <a:pt x="2292096" y="45720"/>
                </a:lnTo>
                <a:lnTo>
                  <a:pt x="2292096" y="56388"/>
                </a:lnTo>
                <a:lnTo>
                  <a:pt x="2247900" y="56388"/>
                </a:lnTo>
                <a:lnTo>
                  <a:pt x="2247900" y="83820"/>
                </a:lnTo>
                <a:lnTo>
                  <a:pt x="2214372" y="83820"/>
                </a:lnTo>
                <a:lnTo>
                  <a:pt x="2214372" y="106680"/>
                </a:lnTo>
                <a:lnTo>
                  <a:pt x="1807464" y="106680"/>
                </a:lnTo>
                <a:lnTo>
                  <a:pt x="1754124" y="106680"/>
                </a:lnTo>
                <a:lnTo>
                  <a:pt x="1350264" y="106680"/>
                </a:lnTo>
                <a:lnTo>
                  <a:pt x="1350264" y="196596"/>
                </a:lnTo>
                <a:lnTo>
                  <a:pt x="1344841" y="197739"/>
                </a:lnTo>
                <a:lnTo>
                  <a:pt x="1297597" y="215150"/>
                </a:lnTo>
                <a:lnTo>
                  <a:pt x="1256436" y="238226"/>
                </a:lnTo>
                <a:lnTo>
                  <a:pt x="1222476" y="266192"/>
                </a:lnTo>
                <a:lnTo>
                  <a:pt x="1196848" y="298297"/>
                </a:lnTo>
                <a:lnTo>
                  <a:pt x="1180642" y="333768"/>
                </a:lnTo>
                <a:lnTo>
                  <a:pt x="1175004" y="371856"/>
                </a:lnTo>
                <a:lnTo>
                  <a:pt x="1180642" y="409956"/>
                </a:lnTo>
                <a:lnTo>
                  <a:pt x="1196848" y="445427"/>
                </a:lnTo>
                <a:lnTo>
                  <a:pt x="1222476" y="477532"/>
                </a:lnTo>
                <a:lnTo>
                  <a:pt x="1256436" y="505498"/>
                </a:lnTo>
                <a:lnTo>
                  <a:pt x="1274064" y="515391"/>
                </a:lnTo>
                <a:lnTo>
                  <a:pt x="1274064" y="702564"/>
                </a:lnTo>
                <a:lnTo>
                  <a:pt x="1731264" y="702564"/>
                </a:lnTo>
                <a:lnTo>
                  <a:pt x="1731264" y="481584"/>
                </a:lnTo>
                <a:lnTo>
                  <a:pt x="1754124" y="481584"/>
                </a:lnTo>
                <a:lnTo>
                  <a:pt x="1754124" y="702564"/>
                </a:lnTo>
                <a:lnTo>
                  <a:pt x="2439924" y="702564"/>
                </a:lnTo>
                <a:lnTo>
                  <a:pt x="2439924" y="10668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038428" y="4491228"/>
            <a:ext cx="5125085" cy="518795"/>
            <a:chOff x="1038428" y="4491228"/>
            <a:chExt cx="5125085" cy="518795"/>
          </a:xfrm>
        </p:grpSpPr>
        <p:sp>
          <p:nvSpPr>
            <p:cNvPr id="17" name="object 17"/>
            <p:cNvSpPr/>
            <p:nvPr/>
          </p:nvSpPr>
          <p:spPr>
            <a:xfrm>
              <a:off x="1038428" y="4491228"/>
              <a:ext cx="182245" cy="309880"/>
            </a:xfrm>
            <a:custGeom>
              <a:avLst/>
              <a:gdLst/>
              <a:ahLst/>
              <a:cxnLst/>
              <a:rect l="l" t="t" r="r" b="b"/>
              <a:pathLst>
                <a:path w="182244" h="309879">
                  <a:moveTo>
                    <a:pt x="168279" y="21815"/>
                  </a:moveTo>
                  <a:lnTo>
                    <a:pt x="157390" y="28096"/>
                  </a:lnTo>
                  <a:lnTo>
                    <a:pt x="0" y="303403"/>
                  </a:lnTo>
                  <a:lnTo>
                    <a:pt x="11023" y="309626"/>
                  </a:lnTo>
                  <a:lnTo>
                    <a:pt x="168388" y="34483"/>
                  </a:lnTo>
                  <a:lnTo>
                    <a:pt x="168279" y="21815"/>
                  </a:lnTo>
                  <a:close/>
                </a:path>
                <a:path w="182244" h="309879">
                  <a:moveTo>
                    <a:pt x="180852" y="7747"/>
                  </a:moveTo>
                  <a:lnTo>
                    <a:pt x="169024" y="7747"/>
                  </a:lnTo>
                  <a:lnTo>
                    <a:pt x="180047" y="14097"/>
                  </a:lnTo>
                  <a:lnTo>
                    <a:pt x="168388" y="34483"/>
                  </a:lnTo>
                  <a:lnTo>
                    <a:pt x="168973" y="102743"/>
                  </a:lnTo>
                  <a:lnTo>
                    <a:pt x="171843" y="105537"/>
                  </a:lnTo>
                  <a:lnTo>
                    <a:pt x="175348" y="105537"/>
                  </a:lnTo>
                  <a:lnTo>
                    <a:pt x="178854" y="105410"/>
                  </a:lnTo>
                  <a:lnTo>
                    <a:pt x="181673" y="102616"/>
                  </a:lnTo>
                  <a:lnTo>
                    <a:pt x="180852" y="7747"/>
                  </a:lnTo>
                  <a:close/>
                </a:path>
                <a:path w="182244" h="309879">
                  <a:moveTo>
                    <a:pt x="180784" y="0"/>
                  </a:moveTo>
                  <a:lnTo>
                    <a:pt x="91909" y="51308"/>
                  </a:lnTo>
                  <a:lnTo>
                    <a:pt x="90868" y="55118"/>
                  </a:lnTo>
                  <a:lnTo>
                    <a:pt x="94373" y="61214"/>
                  </a:lnTo>
                  <a:lnTo>
                    <a:pt x="98259" y="62230"/>
                  </a:lnTo>
                  <a:lnTo>
                    <a:pt x="157390" y="28096"/>
                  </a:lnTo>
                  <a:lnTo>
                    <a:pt x="169024" y="7747"/>
                  </a:lnTo>
                  <a:lnTo>
                    <a:pt x="180852" y="7747"/>
                  </a:lnTo>
                  <a:lnTo>
                    <a:pt x="180784" y="0"/>
                  </a:lnTo>
                  <a:close/>
                </a:path>
                <a:path w="182244" h="309879">
                  <a:moveTo>
                    <a:pt x="174536" y="10922"/>
                  </a:moveTo>
                  <a:lnTo>
                    <a:pt x="168186" y="10922"/>
                  </a:lnTo>
                  <a:lnTo>
                    <a:pt x="177698" y="16383"/>
                  </a:lnTo>
                  <a:lnTo>
                    <a:pt x="168279" y="21815"/>
                  </a:lnTo>
                  <a:lnTo>
                    <a:pt x="168388" y="34483"/>
                  </a:lnTo>
                  <a:lnTo>
                    <a:pt x="180047" y="14097"/>
                  </a:lnTo>
                  <a:lnTo>
                    <a:pt x="174536" y="10922"/>
                  </a:lnTo>
                  <a:close/>
                </a:path>
                <a:path w="182244" h="309879">
                  <a:moveTo>
                    <a:pt x="169024" y="7747"/>
                  </a:moveTo>
                  <a:lnTo>
                    <a:pt x="157390" y="28096"/>
                  </a:lnTo>
                  <a:lnTo>
                    <a:pt x="168279" y="21815"/>
                  </a:lnTo>
                  <a:lnTo>
                    <a:pt x="168186" y="10922"/>
                  </a:lnTo>
                  <a:lnTo>
                    <a:pt x="174536" y="10922"/>
                  </a:lnTo>
                  <a:lnTo>
                    <a:pt x="169024" y="7747"/>
                  </a:lnTo>
                  <a:close/>
                </a:path>
                <a:path w="182244" h="309879">
                  <a:moveTo>
                    <a:pt x="168186" y="10922"/>
                  </a:moveTo>
                  <a:lnTo>
                    <a:pt x="168279" y="21815"/>
                  </a:lnTo>
                  <a:lnTo>
                    <a:pt x="177698" y="16383"/>
                  </a:lnTo>
                  <a:lnTo>
                    <a:pt x="168186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9199" y="4667545"/>
              <a:ext cx="4944110" cy="342900"/>
            </a:xfrm>
            <a:custGeom>
              <a:avLst/>
              <a:gdLst/>
              <a:ahLst/>
              <a:cxnLst/>
              <a:rect l="l" t="t" r="r" b="b"/>
              <a:pathLst>
                <a:path w="4944110" h="342900">
                  <a:moveTo>
                    <a:pt x="4792853" y="171154"/>
                  </a:moveTo>
                  <a:lnTo>
                    <a:pt x="4620641" y="271611"/>
                  </a:lnTo>
                  <a:lnTo>
                    <a:pt x="4609353" y="281640"/>
                  </a:lnTo>
                  <a:lnTo>
                    <a:pt x="4603019" y="294788"/>
                  </a:lnTo>
                  <a:lnTo>
                    <a:pt x="4602067" y="309366"/>
                  </a:lnTo>
                  <a:lnTo>
                    <a:pt x="4606925" y="323681"/>
                  </a:lnTo>
                  <a:lnTo>
                    <a:pt x="4616954" y="334986"/>
                  </a:lnTo>
                  <a:lnTo>
                    <a:pt x="4630102" y="341350"/>
                  </a:lnTo>
                  <a:lnTo>
                    <a:pt x="4644679" y="342308"/>
                  </a:lnTo>
                  <a:lnTo>
                    <a:pt x="4658995" y="337397"/>
                  </a:lnTo>
                  <a:lnTo>
                    <a:pt x="4878766" y="209254"/>
                  </a:lnTo>
                  <a:lnTo>
                    <a:pt x="4868418" y="209254"/>
                  </a:lnTo>
                  <a:lnTo>
                    <a:pt x="4868418" y="204047"/>
                  </a:lnTo>
                  <a:lnTo>
                    <a:pt x="4849241" y="204047"/>
                  </a:lnTo>
                  <a:lnTo>
                    <a:pt x="4792853" y="171154"/>
                  </a:lnTo>
                  <a:close/>
                </a:path>
                <a:path w="4944110" h="342900">
                  <a:moveTo>
                    <a:pt x="4727538" y="133054"/>
                  </a:moveTo>
                  <a:lnTo>
                    <a:pt x="0" y="133054"/>
                  </a:lnTo>
                  <a:lnTo>
                    <a:pt x="0" y="209254"/>
                  </a:lnTo>
                  <a:lnTo>
                    <a:pt x="4727538" y="209254"/>
                  </a:lnTo>
                  <a:lnTo>
                    <a:pt x="4792853" y="171154"/>
                  </a:lnTo>
                  <a:lnTo>
                    <a:pt x="4727538" y="133054"/>
                  </a:lnTo>
                  <a:close/>
                </a:path>
                <a:path w="4944110" h="342900">
                  <a:moveTo>
                    <a:pt x="4878766" y="133054"/>
                  </a:moveTo>
                  <a:lnTo>
                    <a:pt x="4868418" y="133054"/>
                  </a:lnTo>
                  <a:lnTo>
                    <a:pt x="4868418" y="209254"/>
                  </a:lnTo>
                  <a:lnTo>
                    <a:pt x="4878766" y="209254"/>
                  </a:lnTo>
                  <a:lnTo>
                    <a:pt x="4944110" y="171154"/>
                  </a:lnTo>
                  <a:lnTo>
                    <a:pt x="4878766" y="133054"/>
                  </a:lnTo>
                  <a:close/>
                </a:path>
                <a:path w="4944110" h="342900">
                  <a:moveTo>
                    <a:pt x="4849241" y="138261"/>
                  </a:moveTo>
                  <a:lnTo>
                    <a:pt x="4792853" y="171154"/>
                  </a:lnTo>
                  <a:lnTo>
                    <a:pt x="4849241" y="204047"/>
                  </a:lnTo>
                  <a:lnTo>
                    <a:pt x="4849241" y="138261"/>
                  </a:lnTo>
                  <a:close/>
                </a:path>
                <a:path w="4944110" h="342900">
                  <a:moveTo>
                    <a:pt x="4868418" y="138261"/>
                  </a:moveTo>
                  <a:lnTo>
                    <a:pt x="4849241" y="138261"/>
                  </a:lnTo>
                  <a:lnTo>
                    <a:pt x="4849241" y="204047"/>
                  </a:lnTo>
                  <a:lnTo>
                    <a:pt x="4868418" y="204047"/>
                  </a:lnTo>
                  <a:lnTo>
                    <a:pt x="4868418" y="138261"/>
                  </a:lnTo>
                  <a:close/>
                </a:path>
                <a:path w="4944110" h="342900">
                  <a:moveTo>
                    <a:pt x="4644679" y="0"/>
                  </a:moveTo>
                  <a:lnTo>
                    <a:pt x="4630102" y="958"/>
                  </a:lnTo>
                  <a:lnTo>
                    <a:pt x="4616954" y="7322"/>
                  </a:lnTo>
                  <a:lnTo>
                    <a:pt x="4606925" y="18627"/>
                  </a:lnTo>
                  <a:lnTo>
                    <a:pt x="4602067" y="32942"/>
                  </a:lnTo>
                  <a:lnTo>
                    <a:pt x="4603019" y="47519"/>
                  </a:lnTo>
                  <a:lnTo>
                    <a:pt x="4609353" y="60668"/>
                  </a:lnTo>
                  <a:lnTo>
                    <a:pt x="4620641" y="70697"/>
                  </a:lnTo>
                  <a:lnTo>
                    <a:pt x="4792853" y="171154"/>
                  </a:lnTo>
                  <a:lnTo>
                    <a:pt x="4849241" y="138261"/>
                  </a:lnTo>
                  <a:lnTo>
                    <a:pt x="4868418" y="138261"/>
                  </a:lnTo>
                  <a:lnTo>
                    <a:pt x="4868418" y="133054"/>
                  </a:lnTo>
                  <a:lnTo>
                    <a:pt x="4878766" y="133054"/>
                  </a:lnTo>
                  <a:lnTo>
                    <a:pt x="4658995" y="4911"/>
                  </a:lnTo>
                  <a:lnTo>
                    <a:pt x="46446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18103" y="3784854"/>
            <a:ext cx="1292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90" dirty="0">
                <a:latin typeface="Arial"/>
                <a:cs typeface="Arial"/>
              </a:rPr>
              <a:t>Palliative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58239" y="2528316"/>
            <a:ext cx="4991100" cy="1905000"/>
            <a:chOff x="1158239" y="2528316"/>
            <a:chExt cx="4991100" cy="1905000"/>
          </a:xfrm>
        </p:grpSpPr>
        <p:sp>
          <p:nvSpPr>
            <p:cNvPr id="21" name="object 21"/>
            <p:cNvSpPr/>
            <p:nvPr/>
          </p:nvSpPr>
          <p:spPr>
            <a:xfrm>
              <a:off x="5882640" y="2601467"/>
              <a:ext cx="247015" cy="165100"/>
            </a:xfrm>
            <a:custGeom>
              <a:avLst/>
              <a:gdLst/>
              <a:ahLst/>
              <a:cxnLst/>
              <a:rect l="l" t="t" r="r" b="b"/>
              <a:pathLst>
                <a:path w="247014" h="165100">
                  <a:moveTo>
                    <a:pt x="246888" y="0"/>
                  </a:moveTo>
                  <a:lnTo>
                    <a:pt x="147828" y="0"/>
                  </a:lnTo>
                  <a:lnTo>
                    <a:pt x="147828" y="21336"/>
                  </a:lnTo>
                  <a:lnTo>
                    <a:pt x="124968" y="21336"/>
                  </a:lnTo>
                  <a:lnTo>
                    <a:pt x="124968" y="38100"/>
                  </a:lnTo>
                  <a:lnTo>
                    <a:pt x="97536" y="38100"/>
                  </a:lnTo>
                  <a:lnTo>
                    <a:pt x="97536" y="42672"/>
                  </a:lnTo>
                  <a:lnTo>
                    <a:pt x="71628" y="42672"/>
                  </a:lnTo>
                  <a:lnTo>
                    <a:pt x="71628" y="67056"/>
                  </a:lnTo>
                  <a:lnTo>
                    <a:pt x="41148" y="67056"/>
                  </a:lnTo>
                  <a:lnTo>
                    <a:pt x="41148" y="88392"/>
                  </a:lnTo>
                  <a:lnTo>
                    <a:pt x="0" y="88392"/>
                  </a:lnTo>
                  <a:lnTo>
                    <a:pt x="0" y="164592"/>
                  </a:lnTo>
                  <a:lnTo>
                    <a:pt x="100584" y="164592"/>
                  </a:lnTo>
                  <a:lnTo>
                    <a:pt x="100584" y="160020"/>
                  </a:lnTo>
                  <a:lnTo>
                    <a:pt x="166116" y="160020"/>
                  </a:lnTo>
                  <a:lnTo>
                    <a:pt x="166116" y="143256"/>
                  </a:lnTo>
                  <a:lnTo>
                    <a:pt x="246888" y="143256"/>
                  </a:lnTo>
                  <a:lnTo>
                    <a:pt x="246888" y="76200"/>
                  </a:lnTo>
                  <a:lnTo>
                    <a:pt x="246888" y="67056"/>
                  </a:lnTo>
                  <a:lnTo>
                    <a:pt x="246888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5672" y="3505199"/>
              <a:ext cx="2319655" cy="917575"/>
            </a:xfrm>
            <a:custGeom>
              <a:avLst/>
              <a:gdLst/>
              <a:ahLst/>
              <a:cxnLst/>
              <a:rect l="l" t="t" r="r" b="b"/>
              <a:pathLst>
                <a:path w="2319654" h="917575">
                  <a:moveTo>
                    <a:pt x="2319528" y="202692"/>
                  </a:moveTo>
                  <a:lnTo>
                    <a:pt x="2209800" y="202692"/>
                  </a:lnTo>
                  <a:lnTo>
                    <a:pt x="2209800" y="201168"/>
                  </a:lnTo>
                  <a:lnTo>
                    <a:pt x="2237232" y="201168"/>
                  </a:lnTo>
                  <a:lnTo>
                    <a:pt x="2237232" y="166116"/>
                  </a:lnTo>
                  <a:lnTo>
                    <a:pt x="2253996" y="166116"/>
                  </a:lnTo>
                  <a:lnTo>
                    <a:pt x="2253996" y="123444"/>
                  </a:lnTo>
                  <a:lnTo>
                    <a:pt x="2273808" y="123444"/>
                  </a:lnTo>
                  <a:lnTo>
                    <a:pt x="2273808" y="54864"/>
                  </a:lnTo>
                  <a:lnTo>
                    <a:pt x="2209800" y="54864"/>
                  </a:lnTo>
                  <a:lnTo>
                    <a:pt x="2209800" y="0"/>
                  </a:lnTo>
                  <a:lnTo>
                    <a:pt x="2148840" y="0"/>
                  </a:lnTo>
                  <a:lnTo>
                    <a:pt x="2148840" y="54864"/>
                  </a:lnTo>
                  <a:lnTo>
                    <a:pt x="2104631" y="54864"/>
                  </a:lnTo>
                  <a:lnTo>
                    <a:pt x="2104631" y="96012"/>
                  </a:lnTo>
                  <a:lnTo>
                    <a:pt x="2084819" y="96012"/>
                  </a:lnTo>
                  <a:lnTo>
                    <a:pt x="2084819" y="131064"/>
                  </a:lnTo>
                  <a:lnTo>
                    <a:pt x="2068068" y="131064"/>
                  </a:lnTo>
                  <a:lnTo>
                    <a:pt x="2068068" y="150876"/>
                  </a:lnTo>
                  <a:lnTo>
                    <a:pt x="2040636" y="150876"/>
                  </a:lnTo>
                  <a:lnTo>
                    <a:pt x="2040636" y="184404"/>
                  </a:lnTo>
                  <a:lnTo>
                    <a:pt x="1997964" y="184404"/>
                  </a:lnTo>
                  <a:lnTo>
                    <a:pt x="1997964" y="202692"/>
                  </a:lnTo>
                  <a:lnTo>
                    <a:pt x="1815084" y="202692"/>
                  </a:lnTo>
                  <a:lnTo>
                    <a:pt x="1815084" y="188976"/>
                  </a:lnTo>
                  <a:lnTo>
                    <a:pt x="1778508" y="188976"/>
                  </a:lnTo>
                  <a:lnTo>
                    <a:pt x="1778508" y="176784"/>
                  </a:lnTo>
                  <a:lnTo>
                    <a:pt x="1734312" y="176784"/>
                  </a:lnTo>
                  <a:lnTo>
                    <a:pt x="1734312" y="158496"/>
                  </a:lnTo>
                  <a:lnTo>
                    <a:pt x="1688592" y="158496"/>
                  </a:lnTo>
                  <a:lnTo>
                    <a:pt x="1688592" y="156972"/>
                  </a:lnTo>
                  <a:lnTo>
                    <a:pt x="1671828" y="156972"/>
                  </a:lnTo>
                  <a:lnTo>
                    <a:pt x="1671828" y="143256"/>
                  </a:lnTo>
                  <a:lnTo>
                    <a:pt x="1645907" y="143256"/>
                  </a:lnTo>
                  <a:lnTo>
                    <a:pt x="1645907" y="126492"/>
                  </a:lnTo>
                  <a:lnTo>
                    <a:pt x="1588008" y="126492"/>
                  </a:lnTo>
                  <a:lnTo>
                    <a:pt x="1588008" y="114300"/>
                  </a:lnTo>
                  <a:lnTo>
                    <a:pt x="1562100" y="114300"/>
                  </a:lnTo>
                  <a:lnTo>
                    <a:pt x="1562100" y="111252"/>
                  </a:lnTo>
                  <a:lnTo>
                    <a:pt x="1514856" y="111252"/>
                  </a:lnTo>
                  <a:lnTo>
                    <a:pt x="1514856" y="92964"/>
                  </a:lnTo>
                  <a:lnTo>
                    <a:pt x="1476756" y="92964"/>
                  </a:lnTo>
                  <a:lnTo>
                    <a:pt x="1476756" y="80772"/>
                  </a:lnTo>
                  <a:lnTo>
                    <a:pt x="1435608" y="80772"/>
                  </a:lnTo>
                  <a:lnTo>
                    <a:pt x="1435608" y="70104"/>
                  </a:lnTo>
                  <a:lnTo>
                    <a:pt x="1289304" y="70104"/>
                  </a:lnTo>
                  <a:lnTo>
                    <a:pt x="1289304" y="80772"/>
                  </a:lnTo>
                  <a:lnTo>
                    <a:pt x="1261872" y="80772"/>
                  </a:lnTo>
                  <a:lnTo>
                    <a:pt x="1261872" y="105156"/>
                  </a:lnTo>
                  <a:lnTo>
                    <a:pt x="1240536" y="105156"/>
                  </a:lnTo>
                  <a:lnTo>
                    <a:pt x="1240536" y="132588"/>
                  </a:lnTo>
                  <a:lnTo>
                    <a:pt x="1213104" y="132588"/>
                  </a:lnTo>
                  <a:lnTo>
                    <a:pt x="1213104" y="161544"/>
                  </a:lnTo>
                  <a:lnTo>
                    <a:pt x="1187196" y="161544"/>
                  </a:lnTo>
                  <a:lnTo>
                    <a:pt x="1187196" y="202692"/>
                  </a:lnTo>
                  <a:lnTo>
                    <a:pt x="1175004" y="202692"/>
                  </a:lnTo>
                  <a:lnTo>
                    <a:pt x="1175004" y="248412"/>
                  </a:lnTo>
                  <a:lnTo>
                    <a:pt x="1156716" y="248412"/>
                  </a:lnTo>
                  <a:lnTo>
                    <a:pt x="1156716" y="277368"/>
                  </a:lnTo>
                  <a:lnTo>
                    <a:pt x="1144524" y="277368"/>
                  </a:lnTo>
                  <a:lnTo>
                    <a:pt x="1144524" y="312420"/>
                  </a:lnTo>
                  <a:lnTo>
                    <a:pt x="1133856" y="312420"/>
                  </a:lnTo>
                  <a:lnTo>
                    <a:pt x="1133856" y="342900"/>
                  </a:lnTo>
                  <a:lnTo>
                    <a:pt x="1114044" y="342900"/>
                  </a:lnTo>
                  <a:lnTo>
                    <a:pt x="1114044" y="384048"/>
                  </a:lnTo>
                  <a:lnTo>
                    <a:pt x="1110996" y="384048"/>
                  </a:lnTo>
                  <a:lnTo>
                    <a:pt x="1110996" y="432816"/>
                  </a:lnTo>
                  <a:lnTo>
                    <a:pt x="1080516" y="432816"/>
                  </a:lnTo>
                  <a:lnTo>
                    <a:pt x="1080516" y="455676"/>
                  </a:lnTo>
                  <a:lnTo>
                    <a:pt x="1069848" y="455676"/>
                  </a:lnTo>
                  <a:lnTo>
                    <a:pt x="1069848" y="470916"/>
                  </a:lnTo>
                  <a:lnTo>
                    <a:pt x="1060704" y="470916"/>
                  </a:lnTo>
                  <a:lnTo>
                    <a:pt x="1060704" y="478536"/>
                  </a:lnTo>
                  <a:lnTo>
                    <a:pt x="1040892" y="478536"/>
                  </a:lnTo>
                  <a:lnTo>
                    <a:pt x="1040892" y="505968"/>
                  </a:lnTo>
                  <a:lnTo>
                    <a:pt x="1011936" y="505968"/>
                  </a:lnTo>
                  <a:lnTo>
                    <a:pt x="1011936" y="516636"/>
                  </a:lnTo>
                  <a:lnTo>
                    <a:pt x="952500" y="516636"/>
                  </a:lnTo>
                  <a:lnTo>
                    <a:pt x="952500" y="530352"/>
                  </a:lnTo>
                  <a:lnTo>
                    <a:pt x="804672" y="530352"/>
                  </a:lnTo>
                  <a:lnTo>
                    <a:pt x="804672" y="516636"/>
                  </a:lnTo>
                  <a:lnTo>
                    <a:pt x="731507" y="516636"/>
                  </a:lnTo>
                  <a:lnTo>
                    <a:pt x="731507" y="505968"/>
                  </a:lnTo>
                  <a:lnTo>
                    <a:pt x="707136" y="505968"/>
                  </a:lnTo>
                  <a:lnTo>
                    <a:pt x="707136" y="480060"/>
                  </a:lnTo>
                  <a:lnTo>
                    <a:pt x="658368" y="480060"/>
                  </a:lnTo>
                  <a:lnTo>
                    <a:pt x="658368" y="470916"/>
                  </a:lnTo>
                  <a:lnTo>
                    <a:pt x="620268" y="470916"/>
                  </a:lnTo>
                  <a:lnTo>
                    <a:pt x="620268" y="461772"/>
                  </a:lnTo>
                  <a:lnTo>
                    <a:pt x="583692" y="461772"/>
                  </a:lnTo>
                  <a:lnTo>
                    <a:pt x="583692" y="451104"/>
                  </a:lnTo>
                  <a:lnTo>
                    <a:pt x="545592" y="451104"/>
                  </a:lnTo>
                  <a:lnTo>
                    <a:pt x="545592" y="440436"/>
                  </a:lnTo>
                  <a:lnTo>
                    <a:pt x="486156" y="440436"/>
                  </a:lnTo>
                  <a:lnTo>
                    <a:pt x="486156" y="429768"/>
                  </a:lnTo>
                  <a:lnTo>
                    <a:pt x="338328" y="429768"/>
                  </a:lnTo>
                  <a:lnTo>
                    <a:pt x="338328" y="455676"/>
                  </a:lnTo>
                  <a:lnTo>
                    <a:pt x="309372" y="455676"/>
                  </a:lnTo>
                  <a:lnTo>
                    <a:pt x="309372" y="470916"/>
                  </a:lnTo>
                  <a:lnTo>
                    <a:pt x="289560" y="470916"/>
                  </a:lnTo>
                  <a:lnTo>
                    <a:pt x="289560" y="480060"/>
                  </a:lnTo>
                  <a:lnTo>
                    <a:pt x="251460" y="480060"/>
                  </a:lnTo>
                  <a:lnTo>
                    <a:pt x="251460" y="505968"/>
                  </a:lnTo>
                  <a:lnTo>
                    <a:pt x="233172" y="505968"/>
                  </a:lnTo>
                  <a:lnTo>
                    <a:pt x="233172" y="524256"/>
                  </a:lnTo>
                  <a:lnTo>
                    <a:pt x="210312" y="524256"/>
                  </a:lnTo>
                  <a:lnTo>
                    <a:pt x="210312" y="542544"/>
                  </a:lnTo>
                  <a:lnTo>
                    <a:pt x="178308" y="542544"/>
                  </a:lnTo>
                  <a:lnTo>
                    <a:pt x="178308" y="574548"/>
                  </a:lnTo>
                  <a:lnTo>
                    <a:pt x="152400" y="574548"/>
                  </a:lnTo>
                  <a:lnTo>
                    <a:pt x="152400" y="609600"/>
                  </a:lnTo>
                  <a:lnTo>
                    <a:pt x="143256" y="609600"/>
                  </a:lnTo>
                  <a:lnTo>
                    <a:pt x="143256" y="615696"/>
                  </a:lnTo>
                  <a:lnTo>
                    <a:pt x="132588" y="615696"/>
                  </a:lnTo>
                  <a:lnTo>
                    <a:pt x="132588" y="640080"/>
                  </a:lnTo>
                  <a:lnTo>
                    <a:pt x="109728" y="640080"/>
                  </a:lnTo>
                  <a:lnTo>
                    <a:pt x="109728" y="659892"/>
                  </a:lnTo>
                  <a:lnTo>
                    <a:pt x="89916" y="659892"/>
                  </a:lnTo>
                  <a:lnTo>
                    <a:pt x="89916" y="691896"/>
                  </a:lnTo>
                  <a:lnTo>
                    <a:pt x="73152" y="691896"/>
                  </a:lnTo>
                  <a:lnTo>
                    <a:pt x="73152" y="726948"/>
                  </a:lnTo>
                  <a:lnTo>
                    <a:pt x="57912" y="726948"/>
                  </a:lnTo>
                  <a:lnTo>
                    <a:pt x="57912" y="748296"/>
                  </a:lnTo>
                  <a:lnTo>
                    <a:pt x="44196" y="748296"/>
                  </a:lnTo>
                  <a:lnTo>
                    <a:pt x="44196" y="778764"/>
                  </a:lnTo>
                  <a:lnTo>
                    <a:pt x="24384" y="778764"/>
                  </a:lnTo>
                  <a:lnTo>
                    <a:pt x="24384" y="806196"/>
                  </a:lnTo>
                  <a:lnTo>
                    <a:pt x="1524" y="806196"/>
                  </a:lnTo>
                  <a:lnTo>
                    <a:pt x="1524" y="832104"/>
                  </a:lnTo>
                  <a:lnTo>
                    <a:pt x="0" y="832104"/>
                  </a:lnTo>
                  <a:lnTo>
                    <a:pt x="0" y="908304"/>
                  </a:lnTo>
                  <a:lnTo>
                    <a:pt x="143256" y="908304"/>
                  </a:lnTo>
                  <a:lnTo>
                    <a:pt x="143256" y="917448"/>
                  </a:lnTo>
                  <a:lnTo>
                    <a:pt x="1100328" y="917448"/>
                  </a:lnTo>
                  <a:lnTo>
                    <a:pt x="1100328" y="691896"/>
                  </a:lnTo>
                  <a:lnTo>
                    <a:pt x="1100328" y="659892"/>
                  </a:lnTo>
                  <a:lnTo>
                    <a:pt x="1159764" y="659892"/>
                  </a:lnTo>
                  <a:lnTo>
                    <a:pt x="1159764" y="650748"/>
                  </a:lnTo>
                  <a:lnTo>
                    <a:pt x="1190244" y="650748"/>
                  </a:lnTo>
                  <a:lnTo>
                    <a:pt x="1190244" y="624840"/>
                  </a:lnTo>
                  <a:lnTo>
                    <a:pt x="1207008" y="624840"/>
                  </a:lnTo>
                  <a:lnTo>
                    <a:pt x="1207008" y="609600"/>
                  </a:lnTo>
                  <a:lnTo>
                    <a:pt x="1217676" y="609600"/>
                  </a:lnTo>
                  <a:lnTo>
                    <a:pt x="1217676" y="586740"/>
                  </a:lnTo>
                  <a:lnTo>
                    <a:pt x="1226820" y="586740"/>
                  </a:lnTo>
                  <a:lnTo>
                    <a:pt x="1226820" y="537972"/>
                  </a:lnTo>
                  <a:lnTo>
                    <a:pt x="1258824" y="537972"/>
                  </a:lnTo>
                  <a:lnTo>
                    <a:pt x="1258824" y="524256"/>
                  </a:lnTo>
                  <a:lnTo>
                    <a:pt x="2319528" y="524256"/>
                  </a:lnTo>
                  <a:lnTo>
                    <a:pt x="2319528" y="202692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33872" y="2712719"/>
              <a:ext cx="121920" cy="94615"/>
            </a:xfrm>
            <a:custGeom>
              <a:avLst/>
              <a:gdLst/>
              <a:ahLst/>
              <a:cxnLst/>
              <a:rect l="l" t="t" r="r" b="b"/>
              <a:pathLst>
                <a:path w="121920" h="94614">
                  <a:moveTo>
                    <a:pt x="121920" y="0"/>
                  </a:moveTo>
                  <a:lnTo>
                    <a:pt x="22860" y="0"/>
                  </a:lnTo>
                  <a:lnTo>
                    <a:pt x="22860" y="18288"/>
                  </a:lnTo>
                  <a:lnTo>
                    <a:pt x="0" y="18288"/>
                  </a:lnTo>
                  <a:lnTo>
                    <a:pt x="0" y="94488"/>
                  </a:lnTo>
                  <a:lnTo>
                    <a:pt x="99060" y="94488"/>
                  </a:lnTo>
                  <a:lnTo>
                    <a:pt x="99060" y="76200"/>
                  </a:lnTo>
                  <a:lnTo>
                    <a:pt x="121920" y="7620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7289" y="2547366"/>
              <a:ext cx="4953000" cy="1866900"/>
            </a:xfrm>
            <a:custGeom>
              <a:avLst/>
              <a:gdLst/>
              <a:ahLst/>
              <a:cxnLst/>
              <a:rect l="l" t="t" r="r" b="b"/>
              <a:pathLst>
                <a:path w="4953000" h="1866900">
                  <a:moveTo>
                    <a:pt x="0" y="1866899"/>
                  </a:moveTo>
                  <a:lnTo>
                    <a:pt x="4953000" y="1866899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1866899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76900" y="2756928"/>
              <a:ext cx="137160" cy="200025"/>
            </a:xfrm>
            <a:custGeom>
              <a:avLst/>
              <a:gdLst/>
              <a:ahLst/>
              <a:cxnLst/>
              <a:rect l="l" t="t" r="r" b="b"/>
              <a:pathLst>
                <a:path w="137160" h="200025">
                  <a:moveTo>
                    <a:pt x="102108" y="118859"/>
                  </a:moveTo>
                  <a:lnTo>
                    <a:pt x="22860" y="118859"/>
                  </a:lnTo>
                  <a:lnTo>
                    <a:pt x="22860" y="126479"/>
                  </a:lnTo>
                  <a:lnTo>
                    <a:pt x="9144" y="126479"/>
                  </a:lnTo>
                  <a:lnTo>
                    <a:pt x="9144" y="153911"/>
                  </a:lnTo>
                  <a:lnTo>
                    <a:pt x="0" y="153911"/>
                  </a:lnTo>
                  <a:lnTo>
                    <a:pt x="0" y="199631"/>
                  </a:lnTo>
                  <a:lnTo>
                    <a:pt x="79248" y="199631"/>
                  </a:lnTo>
                  <a:lnTo>
                    <a:pt x="79248" y="172199"/>
                  </a:lnTo>
                  <a:lnTo>
                    <a:pt x="86868" y="172199"/>
                  </a:lnTo>
                  <a:lnTo>
                    <a:pt x="86868" y="164579"/>
                  </a:lnTo>
                  <a:lnTo>
                    <a:pt x="102108" y="164579"/>
                  </a:lnTo>
                  <a:lnTo>
                    <a:pt x="102108" y="118859"/>
                  </a:lnTo>
                  <a:close/>
                </a:path>
                <a:path w="137160" h="200025">
                  <a:moveTo>
                    <a:pt x="137160" y="0"/>
                  </a:moveTo>
                  <a:lnTo>
                    <a:pt x="91440" y="0"/>
                  </a:lnTo>
                  <a:lnTo>
                    <a:pt x="91440" y="27419"/>
                  </a:lnTo>
                  <a:lnTo>
                    <a:pt x="85344" y="27419"/>
                  </a:lnTo>
                  <a:lnTo>
                    <a:pt x="85344" y="73139"/>
                  </a:lnTo>
                  <a:lnTo>
                    <a:pt x="131064" y="73139"/>
                  </a:lnTo>
                  <a:lnTo>
                    <a:pt x="131064" y="50279"/>
                  </a:lnTo>
                  <a:lnTo>
                    <a:pt x="137160" y="50279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70431" y="2580132"/>
              <a:ext cx="4922520" cy="1774189"/>
            </a:xfrm>
            <a:custGeom>
              <a:avLst/>
              <a:gdLst/>
              <a:ahLst/>
              <a:cxnLst/>
              <a:rect l="l" t="t" r="r" b="b"/>
              <a:pathLst>
                <a:path w="4922520" h="1774189">
                  <a:moveTo>
                    <a:pt x="0" y="1773935"/>
                  </a:moveTo>
                  <a:lnTo>
                    <a:pt x="24888" y="1729269"/>
                  </a:lnTo>
                  <a:lnTo>
                    <a:pt x="50010" y="1685026"/>
                  </a:lnTo>
                  <a:lnTo>
                    <a:pt x="75600" y="1641635"/>
                  </a:lnTo>
                  <a:lnTo>
                    <a:pt x="101893" y="1599527"/>
                  </a:lnTo>
                  <a:lnTo>
                    <a:pt x="129124" y="1559129"/>
                  </a:lnTo>
                  <a:lnTo>
                    <a:pt x="157529" y="1520872"/>
                  </a:lnTo>
                  <a:lnTo>
                    <a:pt x="187342" y="1485184"/>
                  </a:lnTo>
                  <a:lnTo>
                    <a:pt x="218798" y="1452494"/>
                  </a:lnTo>
                  <a:lnTo>
                    <a:pt x="252133" y="1423231"/>
                  </a:lnTo>
                  <a:lnTo>
                    <a:pt x="287581" y="1397824"/>
                  </a:lnTo>
                  <a:lnTo>
                    <a:pt x="325379" y="1376703"/>
                  </a:lnTo>
                  <a:lnTo>
                    <a:pt x="365759" y="1360296"/>
                  </a:lnTo>
                  <a:lnTo>
                    <a:pt x="403650" y="1352021"/>
                  </a:lnTo>
                  <a:lnTo>
                    <a:pt x="445312" y="1350345"/>
                  </a:lnTo>
                  <a:lnTo>
                    <a:pt x="490094" y="1354155"/>
                  </a:lnTo>
                  <a:lnTo>
                    <a:pt x="537343" y="1362340"/>
                  </a:lnTo>
                  <a:lnTo>
                    <a:pt x="586407" y="1373784"/>
                  </a:lnTo>
                  <a:lnTo>
                    <a:pt x="636634" y="1387375"/>
                  </a:lnTo>
                  <a:lnTo>
                    <a:pt x="687371" y="1402000"/>
                  </a:lnTo>
                  <a:lnTo>
                    <a:pt x="737967" y="1416545"/>
                  </a:lnTo>
                  <a:lnTo>
                    <a:pt x="787768" y="1429897"/>
                  </a:lnTo>
                  <a:lnTo>
                    <a:pt x="836122" y="1440943"/>
                  </a:lnTo>
                  <a:lnTo>
                    <a:pt x="882378" y="1448570"/>
                  </a:lnTo>
                  <a:lnTo>
                    <a:pt x="925883" y="1451663"/>
                  </a:lnTo>
                  <a:lnTo>
                    <a:pt x="965984" y="1449111"/>
                  </a:lnTo>
                  <a:lnTo>
                    <a:pt x="1035531" y="1421202"/>
                  </a:lnTo>
                  <a:lnTo>
                    <a:pt x="1063882" y="1394538"/>
                  </a:lnTo>
                  <a:lnTo>
                    <a:pt x="1088046" y="1361297"/>
                  </a:lnTo>
                  <a:lnTo>
                    <a:pt x="1108993" y="1322965"/>
                  </a:lnTo>
                  <a:lnTo>
                    <a:pt x="1127687" y="1281030"/>
                  </a:lnTo>
                  <a:lnTo>
                    <a:pt x="1145095" y="1236980"/>
                  </a:lnTo>
                  <a:lnTo>
                    <a:pt x="1162185" y="1192304"/>
                  </a:lnTo>
                  <a:lnTo>
                    <a:pt x="1179923" y="1148489"/>
                  </a:lnTo>
                  <a:lnTo>
                    <a:pt x="1199276" y="1107023"/>
                  </a:lnTo>
                  <a:lnTo>
                    <a:pt x="1221209" y="1069394"/>
                  </a:lnTo>
                  <a:lnTo>
                    <a:pt x="1246691" y="1037091"/>
                  </a:lnTo>
                  <a:lnTo>
                    <a:pt x="1276687" y="1011600"/>
                  </a:lnTo>
                  <a:lnTo>
                    <a:pt x="1312164" y="994409"/>
                  </a:lnTo>
                  <a:lnTo>
                    <a:pt x="1387871" y="986632"/>
                  </a:lnTo>
                  <a:lnTo>
                    <a:pt x="1431450" y="991669"/>
                  </a:lnTo>
                  <a:lnTo>
                    <a:pt x="1477998" y="1001280"/>
                  </a:lnTo>
                  <a:lnTo>
                    <a:pt x="1526878" y="1014433"/>
                  </a:lnTo>
                  <a:lnTo>
                    <a:pt x="1577455" y="1030095"/>
                  </a:lnTo>
                  <a:lnTo>
                    <a:pt x="1629093" y="1047235"/>
                  </a:lnTo>
                  <a:lnTo>
                    <a:pt x="1681156" y="1064820"/>
                  </a:lnTo>
                  <a:lnTo>
                    <a:pt x="1733007" y="1081817"/>
                  </a:lnTo>
                  <a:lnTo>
                    <a:pt x="1784011" y="1097195"/>
                  </a:lnTo>
                  <a:lnTo>
                    <a:pt x="1833531" y="1109921"/>
                  </a:lnTo>
                  <a:lnTo>
                    <a:pt x="1880932" y="1118963"/>
                  </a:lnTo>
                  <a:lnTo>
                    <a:pt x="1925578" y="1123289"/>
                  </a:lnTo>
                  <a:lnTo>
                    <a:pt x="1966833" y="1121866"/>
                  </a:lnTo>
                  <a:lnTo>
                    <a:pt x="2004060" y="1113662"/>
                  </a:lnTo>
                  <a:lnTo>
                    <a:pt x="2065104" y="1074745"/>
                  </a:lnTo>
                  <a:lnTo>
                    <a:pt x="2089973" y="1045690"/>
                  </a:lnTo>
                  <a:lnTo>
                    <a:pt x="2111989" y="1011737"/>
                  </a:lnTo>
                  <a:lnTo>
                    <a:pt x="2131836" y="974010"/>
                  </a:lnTo>
                  <a:lnTo>
                    <a:pt x="2150199" y="933631"/>
                  </a:lnTo>
                  <a:lnTo>
                    <a:pt x="2167764" y="891726"/>
                  </a:lnTo>
                  <a:lnTo>
                    <a:pt x="2185217" y="849419"/>
                  </a:lnTo>
                  <a:lnTo>
                    <a:pt x="2203243" y="807832"/>
                  </a:lnTo>
                  <a:lnTo>
                    <a:pt x="2222528" y="768091"/>
                  </a:lnTo>
                  <a:lnTo>
                    <a:pt x="2243756" y="731318"/>
                  </a:lnTo>
                  <a:lnTo>
                    <a:pt x="2267614" y="698639"/>
                  </a:lnTo>
                  <a:lnTo>
                    <a:pt x="2294787" y="671176"/>
                  </a:lnTo>
                  <a:lnTo>
                    <a:pt x="2361819" y="636396"/>
                  </a:lnTo>
                  <a:lnTo>
                    <a:pt x="2395628" y="631336"/>
                  </a:lnTo>
                  <a:lnTo>
                    <a:pt x="2432708" y="631633"/>
                  </a:lnTo>
                  <a:lnTo>
                    <a:pt x="2472674" y="636628"/>
                  </a:lnTo>
                  <a:lnTo>
                    <a:pt x="2515142" y="645662"/>
                  </a:lnTo>
                  <a:lnTo>
                    <a:pt x="2559727" y="658076"/>
                  </a:lnTo>
                  <a:lnTo>
                    <a:pt x="2606044" y="673212"/>
                  </a:lnTo>
                  <a:lnTo>
                    <a:pt x="2653710" y="690411"/>
                  </a:lnTo>
                  <a:lnTo>
                    <a:pt x="2702340" y="709013"/>
                  </a:lnTo>
                  <a:lnTo>
                    <a:pt x="2751550" y="728360"/>
                  </a:lnTo>
                  <a:lnTo>
                    <a:pt x="2800955" y="747793"/>
                  </a:lnTo>
                  <a:lnTo>
                    <a:pt x="2850170" y="766653"/>
                  </a:lnTo>
                  <a:lnTo>
                    <a:pt x="2898812" y="784281"/>
                  </a:lnTo>
                  <a:lnTo>
                    <a:pt x="2946496" y="800018"/>
                  </a:lnTo>
                  <a:lnTo>
                    <a:pt x="2992838" y="813205"/>
                  </a:lnTo>
                  <a:lnTo>
                    <a:pt x="3037453" y="823184"/>
                  </a:lnTo>
                  <a:lnTo>
                    <a:pt x="3079956" y="829294"/>
                  </a:lnTo>
                  <a:lnTo>
                    <a:pt x="3119964" y="830879"/>
                  </a:lnTo>
                  <a:lnTo>
                    <a:pt x="3157093" y="827277"/>
                  </a:lnTo>
                  <a:lnTo>
                    <a:pt x="3197955" y="816077"/>
                  </a:lnTo>
                  <a:lnTo>
                    <a:pt x="3235518" y="798480"/>
                  </a:lnTo>
                  <a:lnTo>
                    <a:pt x="3270263" y="775405"/>
                  </a:lnTo>
                  <a:lnTo>
                    <a:pt x="3302669" y="747770"/>
                  </a:lnTo>
                  <a:lnTo>
                    <a:pt x="3333218" y="716496"/>
                  </a:lnTo>
                  <a:lnTo>
                    <a:pt x="3362390" y="682500"/>
                  </a:lnTo>
                  <a:lnTo>
                    <a:pt x="3390664" y="646700"/>
                  </a:lnTo>
                  <a:lnTo>
                    <a:pt x="3418523" y="610016"/>
                  </a:lnTo>
                  <a:lnTo>
                    <a:pt x="3446445" y="573367"/>
                  </a:lnTo>
                  <a:lnTo>
                    <a:pt x="3474912" y="537670"/>
                  </a:lnTo>
                  <a:lnTo>
                    <a:pt x="3504404" y="503846"/>
                  </a:lnTo>
                  <a:lnTo>
                    <a:pt x="3535402" y="472811"/>
                  </a:lnTo>
                  <a:lnTo>
                    <a:pt x="3568386" y="445486"/>
                  </a:lnTo>
                  <a:lnTo>
                    <a:pt x="3603836" y="422789"/>
                  </a:lnTo>
                  <a:lnTo>
                    <a:pt x="3642232" y="405638"/>
                  </a:lnTo>
                  <a:lnTo>
                    <a:pt x="3684143" y="393914"/>
                  </a:lnTo>
                  <a:lnTo>
                    <a:pt x="3729423" y="386439"/>
                  </a:lnTo>
                  <a:lnTo>
                    <a:pt x="3777485" y="382619"/>
                  </a:lnTo>
                  <a:lnTo>
                    <a:pt x="3827745" y="381860"/>
                  </a:lnTo>
                  <a:lnTo>
                    <a:pt x="3879614" y="383568"/>
                  </a:lnTo>
                  <a:lnTo>
                    <a:pt x="3932508" y="387148"/>
                  </a:lnTo>
                  <a:lnTo>
                    <a:pt x="3985839" y="392008"/>
                  </a:lnTo>
                  <a:lnTo>
                    <a:pt x="4039021" y="397552"/>
                  </a:lnTo>
                  <a:lnTo>
                    <a:pt x="4091468" y="403187"/>
                  </a:lnTo>
                  <a:lnTo>
                    <a:pt x="4142594" y="408319"/>
                  </a:lnTo>
                  <a:lnTo>
                    <a:pt x="4191811" y="412353"/>
                  </a:lnTo>
                  <a:lnTo>
                    <a:pt x="4238535" y="414696"/>
                  </a:lnTo>
                  <a:lnTo>
                    <a:pt x="4282178" y="414754"/>
                  </a:lnTo>
                  <a:lnTo>
                    <a:pt x="4322154" y="411932"/>
                  </a:lnTo>
                  <a:lnTo>
                    <a:pt x="4414266" y="386039"/>
                  </a:lnTo>
                  <a:lnTo>
                    <a:pt x="4459827" y="359316"/>
                  </a:lnTo>
                  <a:lnTo>
                    <a:pt x="4497029" y="327429"/>
                  </a:lnTo>
                  <a:lnTo>
                    <a:pt x="4528343" y="292338"/>
                  </a:lnTo>
                  <a:lnTo>
                    <a:pt x="4556241" y="256002"/>
                  </a:lnTo>
                  <a:lnTo>
                    <a:pt x="4583191" y="220382"/>
                  </a:lnTo>
                  <a:lnTo>
                    <a:pt x="4611666" y="187438"/>
                  </a:lnTo>
                  <a:lnTo>
                    <a:pt x="4644135" y="159130"/>
                  </a:lnTo>
                  <a:lnTo>
                    <a:pt x="4691038" y="127014"/>
                  </a:lnTo>
                  <a:lnTo>
                    <a:pt x="4737673" y="97949"/>
                  </a:lnTo>
                  <a:lnTo>
                    <a:pt x="4784090" y="71326"/>
                  </a:lnTo>
                  <a:lnTo>
                    <a:pt x="4830336" y="46533"/>
                  </a:lnTo>
                  <a:lnTo>
                    <a:pt x="4876463" y="22961"/>
                  </a:lnTo>
                  <a:lnTo>
                    <a:pt x="4922520" y="0"/>
                  </a:lnTo>
                </a:path>
              </a:pathLst>
            </a:custGeom>
            <a:ln w="152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4060" y="2740152"/>
              <a:ext cx="10795" cy="1680210"/>
            </a:xfrm>
            <a:custGeom>
              <a:avLst/>
              <a:gdLst/>
              <a:ahLst/>
              <a:cxnLst/>
              <a:rect l="l" t="t" r="r" b="b"/>
              <a:pathLst>
                <a:path w="10795" h="1680210">
                  <a:moveTo>
                    <a:pt x="0" y="0"/>
                  </a:moveTo>
                  <a:lnTo>
                    <a:pt x="10540" y="1679956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792729" y="5088077"/>
            <a:ext cx="2605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Arial"/>
                <a:cs typeface="Arial"/>
              </a:rPr>
              <a:t>Time </a:t>
            </a:r>
            <a:r>
              <a:rPr sz="1800" spc="-25" dirty="0">
                <a:latin typeface="Arial"/>
                <a:cs typeface="Arial"/>
              </a:rPr>
              <a:t>or </a:t>
            </a:r>
            <a:r>
              <a:rPr sz="1800" spc="-145" dirty="0">
                <a:latin typeface="Arial"/>
                <a:cs typeface="Arial"/>
              </a:rPr>
              <a:t>Disease</a:t>
            </a:r>
            <a:r>
              <a:rPr sz="1800" spc="-18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Progression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06109" y="5116829"/>
            <a:ext cx="2859405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4470" indent="-2540" algn="ctr">
              <a:lnSpc>
                <a:spcPct val="100000"/>
              </a:lnSpc>
              <a:spcBef>
                <a:spcPts val="100"/>
              </a:spcBef>
            </a:pPr>
            <a:r>
              <a:rPr sz="2700" spc="-125" dirty="0">
                <a:latin typeface="Arial"/>
                <a:cs typeface="Arial"/>
              </a:rPr>
              <a:t>Palliative </a:t>
            </a:r>
            <a:r>
              <a:rPr sz="2700" spc="-235" dirty="0">
                <a:latin typeface="Arial"/>
                <a:cs typeface="Arial"/>
              </a:rPr>
              <a:t>Care </a:t>
            </a:r>
            <a:r>
              <a:rPr sz="2700" spc="-155" dirty="0">
                <a:latin typeface="Arial"/>
                <a:cs typeface="Arial"/>
              </a:rPr>
              <a:t>is  </a:t>
            </a:r>
            <a:r>
              <a:rPr sz="2700" spc="-145" dirty="0">
                <a:latin typeface="Arial"/>
                <a:cs typeface="Arial"/>
              </a:rPr>
              <a:t>given </a:t>
            </a:r>
            <a:r>
              <a:rPr sz="2700" spc="-275" dirty="0">
                <a:latin typeface="Arial"/>
                <a:cs typeface="Arial"/>
              </a:rPr>
              <a:t>as </a:t>
            </a:r>
            <a:r>
              <a:rPr sz="2700" spc="-55" dirty="0">
                <a:latin typeface="Arial"/>
                <a:cs typeface="Arial"/>
              </a:rPr>
              <a:t>part </a:t>
            </a:r>
            <a:r>
              <a:rPr sz="2700" spc="-25" dirty="0">
                <a:latin typeface="Arial"/>
                <a:cs typeface="Arial"/>
              </a:rPr>
              <a:t>of</a:t>
            </a:r>
            <a:r>
              <a:rPr sz="2700" spc="-204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the  </a:t>
            </a:r>
            <a:r>
              <a:rPr sz="2700" spc="-50" dirty="0">
                <a:latin typeface="Arial"/>
                <a:cs typeface="Arial"/>
              </a:rPr>
              <a:t>treatment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plan.</a:t>
            </a:r>
            <a:endParaRPr sz="27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2135"/>
              </a:spcBef>
            </a:pP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80" dirty="0">
                <a:latin typeface="Arial"/>
                <a:cs typeface="Arial"/>
              </a:rPr>
              <a:t>Pain </a:t>
            </a:r>
            <a:r>
              <a:rPr sz="1100" spc="-60" dirty="0">
                <a:latin typeface="Arial"/>
                <a:cs typeface="Arial"/>
              </a:rPr>
              <a:t>Symptom Manage. </a:t>
            </a:r>
            <a:r>
              <a:rPr sz="1100" spc="-55" dirty="0">
                <a:latin typeface="Arial"/>
                <a:cs typeface="Arial"/>
              </a:rPr>
              <a:t>2002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Aug;24(2):106-23.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158" y="461899"/>
            <a:ext cx="7021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0" dirty="0"/>
              <a:t>How </a:t>
            </a:r>
            <a:r>
              <a:rPr spc="-385" dirty="0"/>
              <a:t>Does </a:t>
            </a:r>
            <a:r>
              <a:rPr spc="-225" dirty="0"/>
              <a:t>Palliative </a:t>
            </a:r>
            <a:r>
              <a:rPr spc="-390" dirty="0"/>
              <a:t>Care</a:t>
            </a:r>
            <a:r>
              <a:rPr spc="-455" dirty="0"/>
              <a:t> </a:t>
            </a:r>
            <a:r>
              <a:rPr spc="-280" dirty="0"/>
              <a:t>Work?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1402" y="1600961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161290">
              <a:lnSpc>
                <a:spcPct val="100000"/>
              </a:lnSpc>
            </a:pPr>
            <a:r>
              <a:rPr sz="3500" spc="-190" dirty="0">
                <a:latin typeface="Arial"/>
                <a:cs typeface="Arial"/>
              </a:rPr>
              <a:t>Communication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8209" y="1600961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828040">
              <a:lnSpc>
                <a:spcPct val="100000"/>
              </a:lnSpc>
            </a:pPr>
            <a:r>
              <a:rPr sz="3500" spc="-150" dirty="0">
                <a:latin typeface="Arial"/>
                <a:cs typeface="Arial"/>
              </a:rPr>
              <a:t>Comfort</a:t>
            </a:r>
            <a:endParaRPr sz="3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9805" y="3775709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</a:pPr>
            <a:r>
              <a:rPr sz="3500" spc="-160" dirty="0">
                <a:latin typeface="Arial"/>
                <a:cs typeface="Arial"/>
              </a:rPr>
              <a:t>Coordination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090" y="3461969"/>
            <a:ext cx="208533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65" dirty="0">
                <a:latin typeface="Arial"/>
                <a:cs typeface="Arial"/>
              </a:rPr>
              <a:t>Advance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35" dirty="0">
                <a:latin typeface="Arial"/>
                <a:cs typeface="Arial"/>
              </a:rPr>
              <a:t>Planning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305" dirty="0">
                <a:latin typeface="Arial"/>
                <a:cs typeface="Arial"/>
              </a:rPr>
              <a:t>GoC  </a:t>
            </a:r>
            <a:r>
              <a:rPr sz="2400" spc="-225" dirty="0">
                <a:latin typeface="Arial"/>
                <a:cs typeface="Arial"/>
              </a:rPr>
              <a:t>Co</a:t>
            </a:r>
            <a:r>
              <a:rPr sz="2400" spc="-229" dirty="0">
                <a:latin typeface="Arial"/>
                <a:cs typeface="Arial"/>
              </a:rPr>
              <a:t>n</a:t>
            </a:r>
            <a:r>
              <a:rPr sz="2400" spc="-170" dirty="0">
                <a:latin typeface="Arial"/>
                <a:cs typeface="Arial"/>
              </a:rPr>
              <a:t>v</a:t>
            </a:r>
            <a:r>
              <a:rPr sz="2400" spc="-85" dirty="0">
                <a:latin typeface="Arial"/>
                <a:cs typeface="Arial"/>
              </a:rPr>
              <a:t>e</a:t>
            </a:r>
            <a:r>
              <a:rPr sz="2400" spc="-100" dirty="0">
                <a:latin typeface="Arial"/>
                <a:cs typeface="Arial"/>
              </a:rPr>
              <a:t>r</a:t>
            </a:r>
            <a:r>
              <a:rPr sz="2400" spc="-229" dirty="0">
                <a:latin typeface="Arial"/>
                <a:cs typeface="Arial"/>
              </a:rPr>
              <a:t>s</a:t>
            </a:r>
            <a:r>
              <a:rPr sz="2400" spc="-290" dirty="0">
                <a:latin typeface="Arial"/>
                <a:cs typeface="Arial"/>
              </a:rPr>
              <a:t>a</a:t>
            </a:r>
            <a:r>
              <a:rPr sz="2400" spc="-65" dirty="0">
                <a:latin typeface="Arial"/>
                <a:cs typeface="Arial"/>
              </a:rPr>
              <a:t>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0809" y="3454654"/>
            <a:ext cx="20110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5" dirty="0">
                <a:latin typeface="Arial"/>
                <a:cs typeface="Arial"/>
              </a:rPr>
              <a:t>Symptom  </a:t>
            </a:r>
            <a:r>
              <a:rPr sz="2400" spc="-140" dirty="0">
                <a:latin typeface="Arial"/>
                <a:cs typeface="Arial"/>
              </a:rPr>
              <a:t>Manag</a:t>
            </a:r>
            <a:r>
              <a:rPr sz="2400" spc="-135" dirty="0">
                <a:latin typeface="Arial"/>
                <a:cs typeface="Arial"/>
              </a:rPr>
              <a:t>emen</a:t>
            </a:r>
            <a:r>
              <a:rPr sz="2400" spc="120" dirty="0">
                <a:latin typeface="Arial"/>
                <a:cs typeface="Arial"/>
              </a:rPr>
              <a:t>t  </a:t>
            </a:r>
            <a:r>
              <a:rPr sz="2400" spc="-140" dirty="0">
                <a:latin typeface="Arial"/>
                <a:cs typeface="Arial"/>
              </a:rPr>
              <a:t>Experts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4975" y="5693461"/>
            <a:ext cx="26746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5" dirty="0">
                <a:latin typeface="Arial"/>
                <a:cs typeface="Arial"/>
              </a:rPr>
              <a:t>Support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55" dirty="0">
                <a:latin typeface="Arial"/>
                <a:cs typeface="Arial"/>
              </a:rPr>
              <a:t>Hospice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Evaluation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271" y="6499352"/>
            <a:ext cx="13049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latin typeface="Arial"/>
                <a:cs typeface="Arial"/>
              </a:rPr>
              <a:t>GoC: </a:t>
            </a:r>
            <a:r>
              <a:rPr sz="1400" spc="-95" dirty="0">
                <a:latin typeface="Arial"/>
                <a:cs typeface="Arial"/>
              </a:rPr>
              <a:t>goals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160" y="461899"/>
            <a:ext cx="50514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30" dirty="0"/>
              <a:t>Advance </a:t>
            </a:r>
            <a:r>
              <a:rPr spc="-390" dirty="0"/>
              <a:t>Care</a:t>
            </a:r>
            <a:r>
              <a:rPr spc="-360" dirty="0"/>
              <a:t> </a:t>
            </a:r>
            <a:r>
              <a:rPr spc="-280" dirty="0"/>
              <a:t>Planning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9178"/>
            <a:ext cx="7966075" cy="45135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165" indent="-343535">
              <a:lnSpc>
                <a:spcPct val="9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0" dirty="0">
                <a:latin typeface="Arial"/>
                <a:cs typeface="Arial"/>
              </a:rPr>
              <a:t>Advance </a:t>
            </a:r>
            <a:r>
              <a:rPr sz="3200" spc="-190" dirty="0">
                <a:latin typeface="Arial"/>
                <a:cs typeface="Arial"/>
              </a:rPr>
              <a:t>care </a:t>
            </a:r>
            <a:r>
              <a:rPr sz="3200" spc="-130" dirty="0">
                <a:latin typeface="Arial"/>
                <a:cs typeface="Arial"/>
              </a:rPr>
              <a:t>planning </a:t>
            </a:r>
            <a:r>
              <a:rPr sz="3200" spc="-170" dirty="0">
                <a:latin typeface="Arial"/>
                <a:cs typeface="Arial"/>
              </a:rPr>
              <a:t>involves </a:t>
            </a:r>
            <a:r>
              <a:rPr sz="3200" spc="-120" dirty="0">
                <a:latin typeface="Arial"/>
                <a:cs typeface="Arial"/>
              </a:rPr>
              <a:t>learning </a:t>
            </a:r>
            <a:r>
              <a:rPr sz="3200" spc="-90" dirty="0">
                <a:latin typeface="Arial"/>
                <a:cs typeface="Arial"/>
              </a:rPr>
              <a:t>about 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140" dirty="0">
                <a:latin typeface="Arial"/>
                <a:cs typeface="Arial"/>
              </a:rPr>
              <a:t>types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spc="-170" dirty="0">
                <a:latin typeface="Arial"/>
                <a:cs typeface="Arial"/>
              </a:rPr>
              <a:t>decisions </a:t>
            </a:r>
            <a:r>
              <a:rPr sz="3200" spc="-25" dirty="0">
                <a:latin typeface="Arial"/>
                <a:cs typeface="Arial"/>
              </a:rPr>
              <a:t>that </a:t>
            </a:r>
            <a:r>
              <a:rPr sz="3200" spc="-85" dirty="0">
                <a:latin typeface="Arial"/>
                <a:cs typeface="Arial"/>
              </a:rPr>
              <a:t>might </a:t>
            </a:r>
            <a:r>
              <a:rPr sz="3200" spc="-160" dirty="0">
                <a:latin typeface="Arial"/>
                <a:cs typeface="Arial"/>
              </a:rPr>
              <a:t>need </a:t>
            </a:r>
            <a:r>
              <a:rPr sz="3200" spc="10" dirty="0">
                <a:latin typeface="Arial"/>
                <a:cs typeface="Arial"/>
              </a:rPr>
              <a:t>to </a:t>
            </a:r>
            <a:r>
              <a:rPr sz="3200" spc="-160" dirty="0">
                <a:latin typeface="Arial"/>
                <a:cs typeface="Arial"/>
              </a:rPr>
              <a:t>be  </a:t>
            </a:r>
            <a:r>
              <a:rPr sz="3200" spc="-170" dirty="0">
                <a:latin typeface="Arial"/>
                <a:cs typeface="Arial"/>
              </a:rPr>
              <a:t>made, </a:t>
            </a:r>
            <a:r>
              <a:rPr sz="3200" spc="-145" dirty="0">
                <a:latin typeface="Arial"/>
                <a:cs typeface="Arial"/>
              </a:rPr>
              <a:t>considering </a:t>
            </a:r>
            <a:r>
              <a:rPr sz="3200" spc="-125" dirty="0">
                <a:latin typeface="Arial"/>
                <a:cs typeface="Arial"/>
              </a:rPr>
              <a:t>those </a:t>
            </a:r>
            <a:r>
              <a:rPr sz="3200" spc="-170" dirty="0">
                <a:latin typeface="Arial"/>
                <a:cs typeface="Arial"/>
              </a:rPr>
              <a:t>decisions </a:t>
            </a:r>
            <a:r>
              <a:rPr sz="3200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ahead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 </a:t>
            </a:r>
            <a:r>
              <a:rPr sz="3200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r>
              <a:rPr sz="3200" spc="-60" dirty="0">
                <a:latin typeface="Arial"/>
                <a:cs typeface="Arial"/>
              </a:rPr>
              <a:t>. </a:t>
            </a:r>
            <a:r>
              <a:rPr sz="3200" spc="-245" dirty="0">
                <a:latin typeface="Arial"/>
                <a:cs typeface="Arial"/>
              </a:rPr>
              <a:t>Those </a:t>
            </a:r>
            <a:r>
              <a:rPr sz="3200" spc="-170" dirty="0">
                <a:latin typeface="Arial"/>
                <a:cs typeface="Arial"/>
              </a:rPr>
              <a:t>decisions </a:t>
            </a:r>
            <a:r>
              <a:rPr sz="3200" spc="-160" dirty="0">
                <a:latin typeface="Arial"/>
                <a:cs typeface="Arial"/>
              </a:rPr>
              <a:t>are </a:t>
            </a:r>
            <a:r>
              <a:rPr sz="3200" spc="-50" dirty="0">
                <a:latin typeface="Arial"/>
                <a:cs typeface="Arial"/>
              </a:rPr>
              <a:t>often </a:t>
            </a:r>
            <a:r>
              <a:rPr sz="3200" spc="-160" dirty="0">
                <a:latin typeface="Arial"/>
                <a:cs typeface="Arial"/>
              </a:rPr>
              <a:t>by </a:t>
            </a:r>
            <a:r>
              <a:rPr sz="3200" spc="-25" dirty="0">
                <a:latin typeface="Arial"/>
                <a:cs typeface="Arial"/>
              </a:rPr>
              <a:t>put </a:t>
            </a:r>
            <a:r>
              <a:rPr sz="3200" spc="-35" dirty="0">
                <a:latin typeface="Arial"/>
                <a:cs typeface="Arial"/>
              </a:rPr>
              <a:t>into </a:t>
            </a:r>
            <a:r>
              <a:rPr sz="3200" spc="-195" dirty="0">
                <a:latin typeface="Arial"/>
                <a:cs typeface="Arial"/>
              </a:rPr>
              <a:t>an  </a:t>
            </a:r>
            <a:r>
              <a:rPr sz="3200" spc="-200" dirty="0">
                <a:latin typeface="Arial"/>
                <a:cs typeface="Arial"/>
              </a:rPr>
              <a:t>advanced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directive</a:t>
            </a:r>
            <a:endParaRPr sz="3200">
              <a:latin typeface="Arial"/>
              <a:cs typeface="Arial"/>
            </a:endParaRPr>
          </a:p>
          <a:p>
            <a:pPr marL="756285" marR="5080" indent="-287020">
              <a:lnSpc>
                <a:spcPct val="9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95" dirty="0">
                <a:latin typeface="Arial"/>
                <a:cs typeface="Arial"/>
              </a:rPr>
              <a:t>Advance </a:t>
            </a:r>
            <a:r>
              <a:rPr sz="2800" spc="-85" dirty="0">
                <a:latin typeface="Arial"/>
                <a:cs typeface="Arial"/>
              </a:rPr>
              <a:t>directive: </a:t>
            </a:r>
            <a:r>
              <a:rPr sz="2800" spc="-240" dirty="0">
                <a:latin typeface="Arial"/>
                <a:cs typeface="Arial"/>
              </a:rPr>
              <a:t>a </a:t>
            </a:r>
            <a:r>
              <a:rPr sz="2800" spc="-150" dirty="0">
                <a:latin typeface="Arial"/>
                <a:cs typeface="Arial"/>
              </a:rPr>
              <a:t>legal </a:t>
            </a:r>
            <a:r>
              <a:rPr sz="2800" spc="-105" dirty="0">
                <a:latin typeface="Arial"/>
                <a:cs typeface="Arial"/>
              </a:rPr>
              <a:t>document </a:t>
            </a:r>
            <a:r>
              <a:rPr sz="2800" spc="-20" dirty="0">
                <a:latin typeface="Arial"/>
                <a:cs typeface="Arial"/>
              </a:rPr>
              <a:t>that </a:t>
            </a:r>
            <a:r>
              <a:rPr sz="2800" spc="-220" dirty="0">
                <a:latin typeface="Arial"/>
                <a:cs typeface="Arial"/>
              </a:rPr>
              <a:t>goes </a:t>
            </a:r>
            <a:r>
              <a:rPr sz="2800" spc="-30" dirty="0">
                <a:latin typeface="Arial"/>
                <a:cs typeface="Arial"/>
              </a:rPr>
              <a:t>into  </a:t>
            </a:r>
            <a:r>
              <a:rPr sz="2800" spc="-80" dirty="0">
                <a:latin typeface="Arial"/>
                <a:cs typeface="Arial"/>
              </a:rPr>
              <a:t>effect </a:t>
            </a:r>
            <a:r>
              <a:rPr sz="2800" spc="-95" dirty="0">
                <a:latin typeface="Arial"/>
                <a:cs typeface="Arial"/>
              </a:rPr>
              <a:t>only </a:t>
            </a:r>
            <a:r>
              <a:rPr sz="2800" spc="25" dirty="0">
                <a:latin typeface="Arial"/>
                <a:cs typeface="Arial"/>
              </a:rPr>
              <a:t>if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60" dirty="0">
                <a:latin typeface="Arial"/>
                <a:cs typeface="Arial"/>
              </a:rPr>
              <a:t>patient </a:t>
            </a:r>
            <a:r>
              <a:rPr sz="2800" spc="-165" dirty="0">
                <a:latin typeface="Arial"/>
                <a:cs typeface="Arial"/>
              </a:rPr>
              <a:t>is </a:t>
            </a:r>
            <a:r>
              <a:rPr sz="2800" spc="-114" dirty="0">
                <a:latin typeface="Arial"/>
                <a:cs typeface="Arial"/>
              </a:rPr>
              <a:t>incapacitated </a:t>
            </a:r>
            <a:r>
              <a:rPr sz="2800" spc="-155" dirty="0">
                <a:latin typeface="Arial"/>
                <a:cs typeface="Arial"/>
              </a:rPr>
              <a:t>and  </a:t>
            </a:r>
            <a:r>
              <a:rPr sz="2800" spc="-125" dirty="0">
                <a:latin typeface="Arial"/>
                <a:cs typeface="Arial"/>
              </a:rPr>
              <a:t>unable </a:t>
            </a:r>
            <a:r>
              <a:rPr sz="2800" spc="10" dirty="0">
                <a:latin typeface="Arial"/>
                <a:cs typeface="Arial"/>
              </a:rPr>
              <a:t>to </a:t>
            </a:r>
            <a:r>
              <a:rPr sz="2800" spc="-185" dirty="0">
                <a:latin typeface="Arial"/>
                <a:cs typeface="Arial"/>
              </a:rPr>
              <a:t>speak. </a:t>
            </a:r>
            <a:r>
              <a:rPr sz="2800" spc="-120" dirty="0">
                <a:latin typeface="Arial"/>
                <a:cs typeface="Arial"/>
              </a:rPr>
              <a:t>Patient </a:t>
            </a:r>
            <a:r>
              <a:rPr sz="2800" spc="-150" dirty="0">
                <a:latin typeface="Arial"/>
                <a:cs typeface="Arial"/>
              </a:rPr>
              <a:t>themselves </a:t>
            </a:r>
            <a:r>
              <a:rPr sz="2800" spc="-200" dirty="0">
                <a:latin typeface="Arial"/>
                <a:cs typeface="Arial"/>
              </a:rPr>
              <a:t>can </a:t>
            </a:r>
            <a:r>
              <a:rPr sz="2800" spc="5" dirty="0">
                <a:latin typeface="Arial"/>
                <a:cs typeface="Arial"/>
              </a:rPr>
              <a:t>fill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out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Decisions </a:t>
            </a:r>
            <a:r>
              <a:rPr sz="3200" spc="-105" dirty="0">
                <a:latin typeface="Arial"/>
                <a:cs typeface="Arial"/>
              </a:rPr>
              <a:t>include: </a:t>
            </a:r>
            <a:r>
              <a:rPr sz="3200" spc="-229" dirty="0">
                <a:latin typeface="Arial"/>
                <a:cs typeface="Arial"/>
              </a:rPr>
              <a:t>DNR/DNI, </a:t>
            </a:r>
            <a:r>
              <a:rPr sz="3200" spc="-265" dirty="0">
                <a:latin typeface="Arial"/>
                <a:cs typeface="Arial"/>
              </a:rPr>
              <a:t>Abx </a:t>
            </a:r>
            <a:r>
              <a:rPr sz="3200" spc="-195" dirty="0">
                <a:latin typeface="Arial"/>
                <a:cs typeface="Arial"/>
              </a:rPr>
              <a:t>use,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71" y="6499352"/>
            <a:ext cx="4337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Arial"/>
                <a:cs typeface="Arial"/>
              </a:rPr>
              <a:t>DNR/DNI: </a:t>
            </a:r>
            <a:r>
              <a:rPr sz="1400" spc="-105" dirty="0">
                <a:latin typeface="Arial"/>
                <a:cs typeface="Arial"/>
              </a:rPr>
              <a:t>Do </a:t>
            </a:r>
            <a:r>
              <a:rPr sz="1400" spc="-35" dirty="0">
                <a:latin typeface="Arial"/>
                <a:cs typeface="Arial"/>
              </a:rPr>
              <a:t>Not </a:t>
            </a:r>
            <a:r>
              <a:rPr sz="1400" spc="-95" dirty="0">
                <a:latin typeface="Arial"/>
                <a:cs typeface="Arial"/>
              </a:rPr>
              <a:t>Resuscitate </a:t>
            </a:r>
            <a:r>
              <a:rPr sz="1400" spc="-20" dirty="0">
                <a:latin typeface="Arial"/>
                <a:cs typeface="Arial"/>
              </a:rPr>
              <a:t>or </a:t>
            </a:r>
            <a:r>
              <a:rPr sz="1400" spc="-40" dirty="0">
                <a:latin typeface="Arial"/>
                <a:cs typeface="Arial"/>
              </a:rPr>
              <a:t>Intubate; </a:t>
            </a:r>
            <a:r>
              <a:rPr sz="1400" spc="-95" dirty="0">
                <a:latin typeface="Arial"/>
                <a:cs typeface="Arial"/>
              </a:rPr>
              <a:t>Abx: </a:t>
            </a:r>
            <a:r>
              <a:rPr sz="1400" spc="-30" dirty="0">
                <a:latin typeface="Arial"/>
                <a:cs typeface="Arial"/>
              </a:rPr>
              <a:t>antibiotic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100" dirty="0"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005" y="461899"/>
            <a:ext cx="14300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0" dirty="0"/>
              <a:t>POL</a:t>
            </a:r>
            <a:r>
              <a:rPr spc="-730" dirty="0"/>
              <a:t>S</a:t>
            </a:r>
            <a:r>
              <a:rPr spc="-56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47265"/>
            <a:ext cx="3776979" cy="44246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236220" indent="-343535">
              <a:lnSpc>
                <a:spcPct val="80000"/>
              </a:lnSpc>
              <a:spcBef>
                <a:spcPts val="74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100" dirty="0">
                <a:latin typeface="Arial"/>
                <a:cs typeface="Arial"/>
              </a:rPr>
              <a:t>Medical </a:t>
            </a:r>
            <a:r>
              <a:rPr sz="2700" spc="-70" dirty="0">
                <a:latin typeface="Arial"/>
                <a:cs typeface="Arial"/>
              </a:rPr>
              <a:t>order </a:t>
            </a:r>
            <a:r>
              <a:rPr sz="2700" spc="-30" dirty="0">
                <a:latin typeface="Arial"/>
                <a:cs typeface="Arial"/>
              </a:rPr>
              <a:t>for </a:t>
            </a:r>
            <a:r>
              <a:rPr sz="2700" spc="-45" dirty="0">
                <a:latin typeface="Arial"/>
                <a:cs typeface="Arial"/>
              </a:rPr>
              <a:t>the  </a:t>
            </a:r>
            <a:r>
              <a:rPr sz="2700" spc="-120" dirty="0">
                <a:latin typeface="Arial"/>
                <a:cs typeface="Arial"/>
              </a:rPr>
              <a:t>specific medical  </a:t>
            </a:r>
            <a:r>
              <a:rPr sz="2700" spc="-75" dirty="0">
                <a:latin typeface="Arial"/>
                <a:cs typeface="Arial"/>
              </a:rPr>
              <a:t>treatments </a:t>
            </a:r>
            <a:r>
              <a:rPr sz="2700" spc="-45" dirty="0">
                <a:latin typeface="Arial"/>
                <a:cs typeface="Arial"/>
              </a:rPr>
              <a:t>the </a:t>
            </a:r>
            <a:r>
              <a:rPr sz="2700" spc="-55" dirty="0">
                <a:latin typeface="Arial"/>
                <a:cs typeface="Arial"/>
              </a:rPr>
              <a:t>patient  </a:t>
            </a:r>
            <a:r>
              <a:rPr sz="2700" spc="-130" dirty="0">
                <a:latin typeface="Arial"/>
                <a:cs typeface="Arial"/>
              </a:rPr>
              <a:t>wants </a:t>
            </a:r>
            <a:r>
              <a:rPr sz="2700" spc="-85" dirty="0">
                <a:latin typeface="Arial"/>
                <a:cs typeface="Arial"/>
              </a:rPr>
              <a:t>during </a:t>
            </a:r>
            <a:r>
              <a:rPr sz="2700" spc="-235" dirty="0">
                <a:latin typeface="Arial"/>
                <a:cs typeface="Arial"/>
              </a:rPr>
              <a:t>a</a:t>
            </a:r>
            <a:r>
              <a:rPr sz="2700" spc="-285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medical  </a:t>
            </a:r>
            <a:r>
              <a:rPr sz="2700" spc="-155" dirty="0">
                <a:latin typeface="Arial"/>
                <a:cs typeface="Arial"/>
              </a:rPr>
              <a:t>emergency</a:t>
            </a:r>
            <a:endParaRPr sz="27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180" dirty="0">
                <a:latin typeface="Arial"/>
                <a:cs typeface="Arial"/>
              </a:rPr>
              <a:t>Signed </a:t>
            </a:r>
            <a:r>
              <a:rPr sz="2400" spc="-125" dirty="0">
                <a:latin typeface="Arial"/>
                <a:cs typeface="Arial"/>
              </a:rPr>
              <a:t>by </a:t>
            </a:r>
            <a:r>
              <a:rPr sz="2400" spc="-210" dirty="0">
                <a:latin typeface="Arial"/>
                <a:cs typeface="Arial"/>
              </a:rPr>
              <a:t>a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physician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Arial"/>
              <a:cs typeface="Arial"/>
            </a:endParaRPr>
          </a:p>
          <a:p>
            <a:pPr marL="355600" marR="593090" indent="-343535">
              <a:lnSpc>
                <a:spcPts val="2590"/>
              </a:lnSpc>
              <a:buChar char="•"/>
              <a:tabLst>
                <a:tab pos="355600" algn="l"/>
                <a:tab pos="356235" algn="l"/>
              </a:tabLst>
            </a:pPr>
            <a:r>
              <a:rPr sz="2700" spc="-175" dirty="0">
                <a:latin typeface="Arial"/>
                <a:cs typeface="Arial"/>
              </a:rPr>
              <a:t>Works </a:t>
            </a:r>
            <a:r>
              <a:rPr sz="2700" spc="-70" dirty="0">
                <a:latin typeface="Arial"/>
                <a:cs typeface="Arial"/>
              </a:rPr>
              <a:t>together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with  </a:t>
            </a:r>
            <a:r>
              <a:rPr sz="2700" spc="-180" dirty="0">
                <a:latin typeface="Arial"/>
                <a:cs typeface="Arial"/>
              </a:rPr>
              <a:t>advance</a:t>
            </a:r>
            <a:r>
              <a:rPr sz="2700" spc="-15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directives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400"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buChar char="•"/>
              <a:tabLst>
                <a:tab pos="355600" algn="l"/>
                <a:tab pos="356235" algn="l"/>
              </a:tabLst>
            </a:pPr>
            <a:r>
              <a:rPr sz="2700" spc="-150" dirty="0">
                <a:latin typeface="Arial"/>
                <a:cs typeface="Arial"/>
              </a:rPr>
              <a:t>Usually </a:t>
            </a:r>
            <a:r>
              <a:rPr sz="2700" spc="-50" dirty="0">
                <a:latin typeface="Arial"/>
                <a:cs typeface="Arial"/>
              </a:rPr>
              <a:t>printed </a:t>
            </a:r>
            <a:r>
              <a:rPr sz="2700" spc="-100" dirty="0">
                <a:latin typeface="Arial"/>
                <a:cs typeface="Arial"/>
              </a:rPr>
              <a:t>on</a:t>
            </a:r>
            <a:r>
              <a:rPr sz="2700" spc="-315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bright  </a:t>
            </a:r>
            <a:r>
              <a:rPr sz="2700" spc="-95" dirty="0">
                <a:latin typeface="Arial"/>
                <a:cs typeface="Arial"/>
              </a:rPr>
              <a:t>pink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paper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93564" y="1664207"/>
            <a:ext cx="3921760" cy="4775200"/>
            <a:chOff x="4893564" y="1664207"/>
            <a:chExt cx="3921760" cy="4775200"/>
          </a:xfrm>
        </p:grpSpPr>
        <p:sp>
          <p:nvSpPr>
            <p:cNvPr id="5" name="object 5"/>
            <p:cNvSpPr/>
            <p:nvPr/>
          </p:nvSpPr>
          <p:spPr>
            <a:xfrm>
              <a:off x="4973109" y="1724577"/>
              <a:ext cx="3781405" cy="46539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9660" y="1670303"/>
              <a:ext cx="3909060" cy="4762500"/>
            </a:xfrm>
            <a:custGeom>
              <a:avLst/>
              <a:gdLst/>
              <a:ahLst/>
              <a:cxnLst/>
              <a:rect l="l" t="t" r="r" b="b"/>
              <a:pathLst>
                <a:path w="3909059" h="4762500">
                  <a:moveTo>
                    <a:pt x="0" y="4762500"/>
                  </a:moveTo>
                  <a:lnTo>
                    <a:pt x="3909060" y="4762500"/>
                  </a:lnTo>
                  <a:lnTo>
                    <a:pt x="3909060" y="0"/>
                  </a:lnTo>
                  <a:lnTo>
                    <a:pt x="0" y="0"/>
                  </a:lnTo>
                  <a:lnTo>
                    <a:pt x="0" y="47625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939" y="6499352"/>
            <a:ext cx="49612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4" dirty="0">
                <a:latin typeface="Arial"/>
                <a:cs typeface="Arial"/>
              </a:rPr>
              <a:t>POLST: </a:t>
            </a:r>
            <a:r>
              <a:rPr sz="1400" spc="-90" dirty="0">
                <a:latin typeface="Arial"/>
                <a:cs typeface="Arial"/>
              </a:rPr>
              <a:t>Pennsylvania/Physician’s </a:t>
            </a:r>
            <a:r>
              <a:rPr sz="1400" spc="-85" dirty="0">
                <a:latin typeface="Arial"/>
                <a:cs typeface="Arial"/>
              </a:rPr>
              <a:t>Orders </a:t>
            </a:r>
            <a:r>
              <a:rPr sz="1400" spc="-15" dirty="0">
                <a:latin typeface="Arial"/>
                <a:cs typeface="Arial"/>
              </a:rPr>
              <a:t>for </a:t>
            </a:r>
            <a:r>
              <a:rPr sz="1400" spc="-80" dirty="0">
                <a:latin typeface="Arial"/>
                <a:cs typeface="Arial"/>
              </a:rPr>
              <a:t>Life-Sustaining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Treatments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093964" y="5623559"/>
            <a:ext cx="802005" cy="1015365"/>
            <a:chOff x="8093964" y="5623559"/>
            <a:chExt cx="802005" cy="1015365"/>
          </a:xfrm>
        </p:grpSpPr>
        <p:sp>
          <p:nvSpPr>
            <p:cNvPr id="9" name="object 9"/>
            <p:cNvSpPr/>
            <p:nvPr/>
          </p:nvSpPr>
          <p:spPr>
            <a:xfrm>
              <a:off x="8106156" y="5635751"/>
              <a:ext cx="777240" cy="990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00060" y="5629655"/>
              <a:ext cx="789940" cy="1003300"/>
            </a:xfrm>
            <a:custGeom>
              <a:avLst/>
              <a:gdLst/>
              <a:ahLst/>
              <a:cxnLst/>
              <a:rect l="l" t="t" r="r" b="b"/>
              <a:pathLst>
                <a:path w="789940" h="1003300">
                  <a:moveTo>
                    <a:pt x="0" y="1002792"/>
                  </a:moveTo>
                  <a:lnTo>
                    <a:pt x="789431" y="1002792"/>
                  </a:lnTo>
                  <a:lnTo>
                    <a:pt x="789431" y="0"/>
                  </a:lnTo>
                  <a:lnTo>
                    <a:pt x="0" y="0"/>
                  </a:lnTo>
                  <a:lnTo>
                    <a:pt x="0" y="10027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8542" y="461899"/>
            <a:ext cx="6969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65" dirty="0"/>
              <a:t>Goals </a:t>
            </a:r>
            <a:r>
              <a:rPr spc="-45" dirty="0"/>
              <a:t>of </a:t>
            </a:r>
            <a:r>
              <a:rPr spc="-390" dirty="0"/>
              <a:t>Care </a:t>
            </a:r>
            <a:r>
              <a:rPr spc="-420" dirty="0"/>
              <a:t>(GoC)</a:t>
            </a:r>
            <a:r>
              <a:rPr spc="-484" dirty="0"/>
              <a:t> </a:t>
            </a:r>
            <a:r>
              <a:rPr spc="-335" dirty="0"/>
              <a:t>Discussions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175"/>
            <a:ext cx="7395209" cy="45377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128905" indent="-343535">
              <a:lnSpc>
                <a:spcPts val="2880"/>
              </a:lnSpc>
              <a:spcBef>
                <a:spcPts val="79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200" dirty="0">
                <a:latin typeface="Arial"/>
                <a:cs typeface="Arial"/>
              </a:rPr>
              <a:t>Consist </a:t>
            </a:r>
            <a:r>
              <a:rPr sz="3000" spc="-30" dirty="0">
                <a:latin typeface="Arial"/>
                <a:cs typeface="Arial"/>
              </a:rPr>
              <a:t>of </a:t>
            </a:r>
            <a:r>
              <a:rPr sz="3000" spc="-50" dirty="0">
                <a:latin typeface="Arial"/>
                <a:cs typeface="Arial"/>
              </a:rPr>
              <a:t>putting </a:t>
            </a:r>
            <a:r>
              <a:rPr sz="3000" spc="-30" dirty="0">
                <a:latin typeface="Arial"/>
                <a:cs typeface="Arial"/>
              </a:rPr>
              <a:t>prior </a:t>
            </a:r>
            <a:r>
              <a:rPr sz="3000" spc="-200" dirty="0">
                <a:latin typeface="Arial"/>
                <a:cs typeface="Arial"/>
              </a:rPr>
              <a:t>advance </a:t>
            </a:r>
            <a:r>
              <a:rPr sz="3000" spc="-180" dirty="0">
                <a:latin typeface="Arial"/>
                <a:cs typeface="Arial"/>
              </a:rPr>
              <a:t>care  </a:t>
            </a:r>
            <a:r>
              <a:rPr sz="3000" spc="-125" dirty="0">
                <a:latin typeface="Arial"/>
                <a:cs typeface="Arial"/>
              </a:rPr>
              <a:t>planning </a:t>
            </a:r>
            <a:r>
              <a:rPr sz="3000" spc="-155" dirty="0">
                <a:latin typeface="Arial"/>
                <a:cs typeface="Arial"/>
              </a:rPr>
              <a:t>conversations </a:t>
            </a:r>
            <a:r>
              <a:rPr sz="3000" spc="-85" dirty="0">
                <a:latin typeface="Arial"/>
                <a:cs typeface="Arial"/>
              </a:rPr>
              <a:t>about </a:t>
            </a:r>
            <a:r>
              <a:rPr sz="3000" spc="-175" dirty="0">
                <a:latin typeface="Arial"/>
                <a:cs typeface="Arial"/>
              </a:rPr>
              <a:t>wishes </a:t>
            </a:r>
            <a:r>
              <a:rPr sz="3000" spc="-30" dirty="0">
                <a:latin typeface="Arial"/>
                <a:cs typeface="Arial"/>
              </a:rPr>
              <a:t>into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the </a:t>
            </a:r>
            <a:r>
              <a:rPr sz="3000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current </a:t>
            </a:r>
            <a:r>
              <a:rPr sz="30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</a:t>
            </a:r>
            <a:r>
              <a:rPr sz="3000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context</a:t>
            </a:r>
            <a:endParaRPr sz="3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Char char="–"/>
              <a:tabLst>
                <a:tab pos="756920" algn="l"/>
              </a:tabLst>
            </a:pPr>
            <a:r>
              <a:rPr sz="2600" spc="-135" dirty="0">
                <a:latin typeface="Arial"/>
                <a:cs typeface="Arial"/>
              </a:rPr>
              <a:t>Includes </a:t>
            </a:r>
            <a:r>
              <a:rPr sz="2600" spc="-90" dirty="0">
                <a:latin typeface="Arial"/>
                <a:cs typeface="Arial"/>
              </a:rPr>
              <a:t>more </a:t>
            </a:r>
            <a:r>
              <a:rPr sz="2600" spc="-70" dirty="0">
                <a:latin typeface="Arial"/>
                <a:cs typeface="Arial"/>
              </a:rPr>
              <a:t>than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DNR/DNI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3100">
              <a:latin typeface="Arial"/>
              <a:cs typeface="Arial"/>
            </a:endParaRPr>
          </a:p>
          <a:p>
            <a:pPr marL="342900" marR="1162050" indent="-342900" algn="r">
              <a:lnSpc>
                <a:spcPct val="100000"/>
              </a:lnSpc>
              <a:buChar char="•"/>
              <a:tabLst>
                <a:tab pos="342900" algn="l"/>
                <a:tab pos="343535" algn="l"/>
              </a:tabLst>
            </a:pPr>
            <a:r>
              <a:rPr sz="3000" spc="-245" dirty="0">
                <a:latin typeface="Arial"/>
                <a:cs typeface="Arial"/>
              </a:rPr>
              <a:t>Discuss </a:t>
            </a:r>
            <a:r>
              <a:rPr sz="3000" spc="-10" dirty="0">
                <a:latin typeface="Arial"/>
                <a:cs typeface="Arial"/>
              </a:rPr>
              <a:t>with </a:t>
            </a:r>
            <a:r>
              <a:rPr sz="3000" spc="-85" dirty="0">
                <a:latin typeface="Arial"/>
                <a:cs typeface="Arial"/>
              </a:rPr>
              <a:t>patient’s </a:t>
            </a:r>
            <a:r>
              <a:rPr sz="3000" spc="-60" dirty="0">
                <a:latin typeface="Arial"/>
                <a:cs typeface="Arial"/>
              </a:rPr>
              <a:t>and/or</a:t>
            </a:r>
            <a:r>
              <a:rPr sz="3000" spc="-335" dirty="0">
                <a:latin typeface="Arial"/>
                <a:cs typeface="Arial"/>
              </a:rPr>
              <a:t> </a:t>
            </a:r>
            <a:r>
              <a:rPr sz="3000" spc="-90" dirty="0">
                <a:latin typeface="Arial"/>
                <a:cs typeface="Arial"/>
              </a:rPr>
              <a:t>families’:</a:t>
            </a:r>
            <a:endParaRPr sz="3000">
              <a:latin typeface="Arial"/>
              <a:cs typeface="Arial"/>
            </a:endParaRPr>
          </a:p>
          <a:p>
            <a:pPr marL="287020" marR="1214755" lvl="1" indent="-287020" algn="r">
              <a:lnSpc>
                <a:spcPct val="100000"/>
              </a:lnSpc>
              <a:spcBef>
                <a:spcPts val="15"/>
              </a:spcBef>
              <a:buChar char="–"/>
              <a:tabLst>
                <a:tab pos="287020" algn="l"/>
              </a:tabLst>
            </a:pPr>
            <a:r>
              <a:rPr sz="2600" spc="-95" dirty="0">
                <a:latin typeface="Arial"/>
                <a:cs typeface="Arial"/>
              </a:rPr>
              <a:t>What </a:t>
            </a:r>
            <a:r>
              <a:rPr sz="2600" spc="-110" dirty="0">
                <a:latin typeface="Arial"/>
                <a:cs typeface="Arial"/>
              </a:rPr>
              <a:t>defines </a:t>
            </a:r>
            <a:r>
              <a:rPr sz="2600" spc="-220" dirty="0">
                <a:latin typeface="Arial"/>
                <a:cs typeface="Arial"/>
              </a:rPr>
              <a:t>a </a:t>
            </a:r>
            <a:r>
              <a:rPr sz="2600" spc="-130" dirty="0">
                <a:latin typeface="Arial"/>
                <a:cs typeface="Arial"/>
              </a:rPr>
              <a:t>good </a:t>
            </a:r>
            <a:r>
              <a:rPr sz="2600" spc="-65" dirty="0">
                <a:latin typeface="Arial"/>
                <a:cs typeface="Arial"/>
              </a:rPr>
              <a:t>quality </a:t>
            </a:r>
            <a:r>
              <a:rPr sz="2600" spc="-20" dirty="0">
                <a:latin typeface="Arial"/>
                <a:cs typeface="Arial"/>
              </a:rPr>
              <a:t>of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life/death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6920" algn="l"/>
              </a:tabLst>
            </a:pPr>
            <a:r>
              <a:rPr sz="2600" spc="-185" dirty="0">
                <a:latin typeface="Arial"/>
                <a:cs typeface="Arial"/>
              </a:rPr>
              <a:t>Values, </a:t>
            </a:r>
            <a:r>
              <a:rPr sz="2600" spc="-65" dirty="0">
                <a:latin typeface="Arial"/>
                <a:cs typeface="Arial"/>
              </a:rPr>
              <a:t>spiritual </a:t>
            </a:r>
            <a:r>
              <a:rPr sz="2600" spc="-105" dirty="0">
                <a:latin typeface="Arial"/>
                <a:cs typeface="Arial"/>
              </a:rPr>
              <a:t>beliefs </a:t>
            </a:r>
            <a:r>
              <a:rPr sz="2600" spc="-140" dirty="0">
                <a:latin typeface="Arial"/>
                <a:cs typeface="Arial"/>
              </a:rPr>
              <a:t>and</a:t>
            </a:r>
            <a:r>
              <a:rPr sz="2600" spc="-26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wishes</a:t>
            </a:r>
            <a:endParaRPr sz="2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3300">
              <a:latin typeface="Arial"/>
              <a:cs typeface="Arial"/>
            </a:endParaRPr>
          </a:p>
          <a:p>
            <a:pPr marL="355600" marR="5080" indent="-343535">
              <a:lnSpc>
                <a:spcPts val="288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114" dirty="0">
                <a:latin typeface="Arial"/>
                <a:cs typeface="Arial"/>
              </a:rPr>
              <a:t>Afterwards, </a:t>
            </a:r>
            <a:r>
              <a:rPr sz="3000" spc="-50" dirty="0">
                <a:latin typeface="Arial"/>
                <a:cs typeface="Arial"/>
              </a:rPr>
              <a:t>the </a:t>
            </a:r>
            <a:r>
              <a:rPr sz="3000" spc="-95" dirty="0">
                <a:latin typeface="Arial"/>
                <a:cs typeface="Arial"/>
              </a:rPr>
              <a:t>palliative </a:t>
            </a:r>
            <a:r>
              <a:rPr sz="3000" spc="-180" dirty="0">
                <a:latin typeface="Arial"/>
                <a:cs typeface="Arial"/>
              </a:rPr>
              <a:t>care </a:t>
            </a:r>
            <a:r>
              <a:rPr sz="3000" spc="-114" dirty="0">
                <a:latin typeface="Arial"/>
                <a:cs typeface="Arial"/>
              </a:rPr>
              <a:t>team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spc="-130" dirty="0">
                <a:latin typeface="Arial"/>
                <a:cs typeface="Arial"/>
              </a:rPr>
              <a:t>translates  </a:t>
            </a:r>
            <a:r>
              <a:rPr sz="3000" spc="-35" dirty="0">
                <a:latin typeface="Arial"/>
                <a:cs typeface="Arial"/>
              </a:rPr>
              <a:t>into </a:t>
            </a:r>
            <a:r>
              <a:rPr sz="3000" spc="-135" dirty="0">
                <a:latin typeface="Arial"/>
                <a:cs typeface="Arial"/>
              </a:rPr>
              <a:t>medical</a:t>
            </a:r>
            <a:r>
              <a:rPr sz="3000" spc="-285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plan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271" y="6499352"/>
            <a:ext cx="2944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Arial"/>
                <a:cs typeface="Arial"/>
              </a:rPr>
              <a:t>DNR/DNI: </a:t>
            </a:r>
            <a:r>
              <a:rPr sz="1400" spc="-105" dirty="0">
                <a:latin typeface="Arial"/>
                <a:cs typeface="Arial"/>
              </a:rPr>
              <a:t>Do </a:t>
            </a:r>
            <a:r>
              <a:rPr sz="1400" spc="-35" dirty="0">
                <a:latin typeface="Arial"/>
                <a:cs typeface="Arial"/>
              </a:rPr>
              <a:t>Not </a:t>
            </a:r>
            <a:r>
              <a:rPr sz="1400" spc="-95" dirty="0">
                <a:latin typeface="Arial"/>
                <a:cs typeface="Arial"/>
              </a:rPr>
              <a:t>Resuscitate </a:t>
            </a:r>
            <a:r>
              <a:rPr sz="1400" spc="-20" dirty="0">
                <a:latin typeface="Arial"/>
                <a:cs typeface="Arial"/>
              </a:rPr>
              <a:t>or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Intubate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2436" y="461899"/>
            <a:ext cx="5203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90" dirty="0"/>
              <a:t>Symptom</a:t>
            </a:r>
            <a:r>
              <a:rPr spc="-425" dirty="0"/>
              <a:t> </a:t>
            </a:r>
            <a:r>
              <a:rPr spc="-24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271" y="1516162"/>
            <a:ext cx="6075045" cy="52228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47395" indent="-344170">
              <a:lnSpc>
                <a:spcPct val="100000"/>
              </a:lnSpc>
              <a:spcBef>
                <a:spcPts val="835"/>
              </a:spcBef>
              <a:buChar char="•"/>
              <a:tabLst>
                <a:tab pos="747395" algn="l"/>
                <a:tab pos="748030" algn="l"/>
              </a:tabLst>
            </a:pPr>
            <a:r>
              <a:rPr sz="2900" spc="-254" dirty="0">
                <a:latin typeface="Arial"/>
                <a:cs typeface="Arial"/>
              </a:rPr>
              <a:t>Some</a:t>
            </a:r>
            <a:r>
              <a:rPr sz="2900" spc="-155" dirty="0">
                <a:latin typeface="Arial"/>
                <a:cs typeface="Arial"/>
              </a:rPr>
              <a:t> Examples:*</a:t>
            </a:r>
            <a:endParaRPr sz="29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610"/>
              </a:spcBef>
              <a:buChar char="–"/>
              <a:tabLst>
                <a:tab pos="1148715" algn="l"/>
              </a:tabLst>
            </a:pPr>
            <a:r>
              <a:rPr sz="2400" spc="-185" dirty="0">
                <a:latin typeface="Arial"/>
                <a:cs typeface="Arial"/>
              </a:rPr>
              <a:t>Pain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50" dirty="0">
                <a:latin typeface="Arial"/>
                <a:cs typeface="Arial"/>
              </a:rPr>
              <a:t>Shortness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breath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1148715" algn="l"/>
              </a:tabLst>
            </a:pPr>
            <a:r>
              <a:rPr sz="2400" spc="-190" dirty="0">
                <a:latin typeface="Arial"/>
                <a:cs typeface="Arial"/>
              </a:rPr>
              <a:t>Cough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00" dirty="0">
                <a:latin typeface="Arial"/>
                <a:cs typeface="Arial"/>
              </a:rPr>
              <a:t>Nausea/vomiting, </a:t>
            </a:r>
            <a:r>
              <a:rPr sz="2400" spc="-80" dirty="0">
                <a:latin typeface="Arial"/>
                <a:cs typeface="Arial"/>
              </a:rPr>
              <a:t>constipation,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diarrhea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40" dirty="0">
                <a:latin typeface="Arial"/>
                <a:cs typeface="Arial"/>
              </a:rPr>
              <a:t>Depression,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anxiety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1148715" algn="l"/>
              </a:tabLst>
            </a:pPr>
            <a:r>
              <a:rPr sz="2400" spc="-130" dirty="0">
                <a:latin typeface="Arial"/>
                <a:cs typeface="Arial"/>
              </a:rPr>
              <a:t>Anorexia </a:t>
            </a:r>
            <a:r>
              <a:rPr sz="2400" spc="5" dirty="0">
                <a:latin typeface="Arial"/>
                <a:cs typeface="Arial"/>
              </a:rPr>
              <a:t>&amp; </a:t>
            </a:r>
            <a:r>
              <a:rPr sz="2400" spc="-75" dirty="0">
                <a:latin typeface="Arial"/>
                <a:cs typeface="Arial"/>
              </a:rPr>
              <a:t>weight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45" dirty="0">
                <a:latin typeface="Arial"/>
                <a:cs typeface="Arial"/>
              </a:rPr>
              <a:t>Fatigue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60" dirty="0">
                <a:latin typeface="Arial"/>
                <a:cs typeface="Arial"/>
              </a:rPr>
              <a:t>Hiccups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1148715" algn="l"/>
              </a:tabLst>
            </a:pPr>
            <a:r>
              <a:rPr sz="2400" spc="-70" dirty="0">
                <a:latin typeface="Arial"/>
                <a:cs typeface="Arial"/>
              </a:rPr>
              <a:t>Itch</a:t>
            </a:r>
            <a:endParaRPr sz="2400">
              <a:latin typeface="Arial"/>
              <a:cs typeface="Arial"/>
            </a:endParaRPr>
          </a:p>
          <a:p>
            <a:pPr marL="1148080" lvl="1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1148715" algn="l"/>
              </a:tabLst>
            </a:pPr>
            <a:r>
              <a:rPr sz="2400" spc="-120" dirty="0">
                <a:latin typeface="Arial"/>
                <a:cs typeface="Arial"/>
              </a:rPr>
              <a:t>Insomnia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400" spc="150" dirty="0">
                <a:latin typeface="Arial"/>
                <a:cs typeface="Arial"/>
              </a:rPr>
              <a:t>*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Not </a:t>
            </a:r>
            <a:r>
              <a:rPr sz="1400" spc="-40" dirty="0">
                <a:latin typeface="Arial"/>
                <a:cs typeface="Arial"/>
              </a:rPr>
              <a:t>all </a:t>
            </a:r>
            <a:r>
              <a:rPr sz="1400" spc="-60" dirty="0">
                <a:latin typeface="Arial"/>
                <a:cs typeface="Arial"/>
              </a:rPr>
              <a:t>inclusive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" y="0"/>
            <a:ext cx="9138920" cy="6858000"/>
          </a:xfrm>
          <a:custGeom>
            <a:avLst/>
            <a:gdLst/>
            <a:ahLst/>
            <a:cxnLst/>
            <a:rect l="l" t="t" r="r" b="b"/>
            <a:pathLst>
              <a:path w="9138920" h="6858000">
                <a:moveTo>
                  <a:pt x="0" y="0"/>
                </a:moveTo>
                <a:lnTo>
                  <a:pt x="0" y="6857996"/>
                </a:lnTo>
                <a:lnTo>
                  <a:pt x="9138666" y="6857996"/>
                </a:lnTo>
                <a:lnTo>
                  <a:pt x="9138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8426" y="461899"/>
            <a:ext cx="2329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Objectives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9902" y="1607946"/>
            <a:ext cx="792035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Arial"/>
                <a:cs typeface="Arial"/>
              </a:rPr>
              <a:t>1. </a:t>
            </a:r>
            <a:r>
              <a:rPr sz="3200" spc="-210" dirty="0">
                <a:latin typeface="Arial"/>
                <a:cs typeface="Arial"/>
              </a:rPr>
              <a:t>Compare </a:t>
            </a:r>
            <a:r>
              <a:rPr sz="3200" spc="-165" dirty="0">
                <a:latin typeface="Arial"/>
                <a:cs typeface="Arial"/>
              </a:rPr>
              <a:t>and </a:t>
            </a:r>
            <a:r>
              <a:rPr sz="3200" spc="-114" dirty="0">
                <a:latin typeface="Arial"/>
                <a:cs typeface="Arial"/>
              </a:rPr>
              <a:t>contrast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eligibility</a:t>
            </a:r>
            <a:r>
              <a:rPr sz="3200" spc="-33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criteria,  </a:t>
            </a:r>
            <a:r>
              <a:rPr sz="3200" spc="-190" dirty="0">
                <a:latin typeface="Arial"/>
                <a:cs typeface="Arial"/>
              </a:rPr>
              <a:t>services </a:t>
            </a:r>
            <a:r>
              <a:rPr sz="3200" spc="-110" dirty="0">
                <a:latin typeface="Arial"/>
                <a:cs typeface="Arial"/>
              </a:rPr>
              <a:t>provided, </a:t>
            </a:r>
            <a:r>
              <a:rPr sz="3200" spc="-170" dirty="0">
                <a:latin typeface="Arial"/>
                <a:cs typeface="Arial"/>
              </a:rPr>
              <a:t>and </a:t>
            </a:r>
            <a:r>
              <a:rPr sz="3200" spc="-165" dirty="0">
                <a:latin typeface="Arial"/>
                <a:cs typeface="Arial"/>
              </a:rPr>
              <a:t>counseling </a:t>
            </a:r>
            <a:r>
              <a:rPr sz="3200" spc="-100" dirty="0">
                <a:latin typeface="Arial"/>
                <a:cs typeface="Arial"/>
              </a:rPr>
              <a:t>points </a:t>
            </a:r>
            <a:r>
              <a:rPr sz="3200" spc="-30" dirty="0">
                <a:latin typeface="Arial"/>
                <a:cs typeface="Arial"/>
              </a:rPr>
              <a:t>for  </a:t>
            </a:r>
            <a:r>
              <a:rPr sz="3200" spc="-100" dirty="0">
                <a:latin typeface="Arial"/>
                <a:cs typeface="Arial"/>
              </a:rPr>
              <a:t>palliative </a:t>
            </a:r>
            <a:r>
              <a:rPr sz="3200" spc="-170" dirty="0">
                <a:latin typeface="Arial"/>
                <a:cs typeface="Arial"/>
              </a:rPr>
              <a:t>and </a:t>
            </a:r>
            <a:r>
              <a:rPr sz="3200" spc="-165" dirty="0">
                <a:latin typeface="Arial"/>
                <a:cs typeface="Arial"/>
              </a:rPr>
              <a:t>hospice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 marL="355600" marR="1042669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35" dirty="0">
                <a:latin typeface="Arial"/>
                <a:cs typeface="Arial"/>
              </a:rPr>
              <a:t>2. </a:t>
            </a:r>
            <a:r>
              <a:rPr sz="3200" spc="-180" dirty="0">
                <a:latin typeface="Arial"/>
                <a:cs typeface="Arial"/>
              </a:rPr>
              <a:t>Describe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90" dirty="0">
                <a:latin typeface="Arial"/>
                <a:cs typeface="Arial"/>
              </a:rPr>
              <a:t>role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100" dirty="0">
                <a:latin typeface="Arial"/>
                <a:cs typeface="Arial"/>
              </a:rPr>
              <a:t>palliative</a:t>
            </a:r>
            <a:r>
              <a:rPr sz="3200" spc="-62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and  </a:t>
            </a:r>
            <a:r>
              <a:rPr sz="3200" spc="-165" dirty="0">
                <a:latin typeface="Arial"/>
                <a:cs typeface="Arial"/>
              </a:rPr>
              <a:t>hospice </a:t>
            </a:r>
            <a:r>
              <a:rPr sz="3200" spc="-190" dirty="0">
                <a:latin typeface="Arial"/>
                <a:cs typeface="Arial"/>
              </a:rPr>
              <a:t>care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pharmacist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7535"/>
            <a:ext cx="71697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5" dirty="0"/>
              <a:t>Figure </a:t>
            </a:r>
            <a:r>
              <a:rPr sz="2800" spc="-95" dirty="0"/>
              <a:t>1: </a:t>
            </a:r>
            <a:r>
              <a:rPr sz="2800" spc="-170" dirty="0"/>
              <a:t>Symptom </a:t>
            </a:r>
            <a:r>
              <a:rPr sz="2800" spc="-145" dirty="0"/>
              <a:t>prevalence </a:t>
            </a:r>
            <a:r>
              <a:rPr sz="2800" spc="-55" dirty="0"/>
              <a:t>in </a:t>
            </a:r>
            <a:r>
              <a:rPr sz="2800" spc="-175" dirty="0"/>
              <a:t>advanced</a:t>
            </a:r>
            <a:r>
              <a:rPr sz="2800" spc="-235" dirty="0"/>
              <a:t> </a:t>
            </a:r>
            <a:r>
              <a:rPr sz="2800" spc="-135" dirty="0"/>
              <a:t>illness.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072896" y="1435608"/>
            <a:ext cx="6993890" cy="4959350"/>
            <a:chOff x="1072896" y="1435608"/>
            <a:chExt cx="6993890" cy="4959350"/>
          </a:xfrm>
        </p:grpSpPr>
        <p:sp>
          <p:nvSpPr>
            <p:cNvPr id="4" name="object 4"/>
            <p:cNvSpPr/>
            <p:nvPr/>
          </p:nvSpPr>
          <p:spPr>
            <a:xfrm>
              <a:off x="1140509" y="1482453"/>
              <a:ext cx="6851481" cy="49000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78992" y="1441704"/>
              <a:ext cx="6981825" cy="4947285"/>
            </a:xfrm>
            <a:custGeom>
              <a:avLst/>
              <a:gdLst/>
              <a:ahLst/>
              <a:cxnLst/>
              <a:rect l="l" t="t" r="r" b="b"/>
              <a:pathLst>
                <a:path w="6981825" h="4947285">
                  <a:moveTo>
                    <a:pt x="0" y="4946904"/>
                  </a:moveTo>
                  <a:lnTo>
                    <a:pt x="6981444" y="4946904"/>
                  </a:lnTo>
                  <a:lnTo>
                    <a:pt x="6981444" y="0"/>
                  </a:lnTo>
                  <a:lnTo>
                    <a:pt x="0" y="0"/>
                  </a:lnTo>
                  <a:lnTo>
                    <a:pt x="0" y="49469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58482" y="6621881"/>
            <a:ext cx="2406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2015 </a:t>
            </a:r>
            <a:r>
              <a:rPr sz="1100" spc="-85" dirty="0">
                <a:latin typeface="Arial"/>
                <a:cs typeface="Arial"/>
              </a:rPr>
              <a:t>Aug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20;373(8):747-55.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675" dirty="0"/>
              <a:t>POP</a:t>
            </a:r>
            <a:r>
              <a:rPr spc="-395" dirty="0"/>
              <a:t> </a:t>
            </a:r>
            <a:r>
              <a:rPr spc="-445" dirty="0"/>
              <a:t>QUIZ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254240" cy="305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185" dirty="0">
                <a:latin typeface="Arial"/>
                <a:cs typeface="Arial"/>
              </a:rPr>
              <a:t>is </a:t>
            </a:r>
            <a:r>
              <a:rPr sz="3200" spc="-65" dirty="0">
                <a:latin typeface="Arial"/>
                <a:cs typeface="Arial"/>
              </a:rPr>
              <a:t>the</a:t>
            </a:r>
            <a:r>
              <a:rPr sz="3200" spc="-64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number </a:t>
            </a:r>
            <a:r>
              <a:rPr sz="3200" spc="-155" dirty="0">
                <a:latin typeface="Arial"/>
                <a:cs typeface="Arial"/>
              </a:rPr>
              <a:t>one </a:t>
            </a:r>
            <a:r>
              <a:rPr sz="3200" spc="-165" dirty="0">
                <a:latin typeface="Arial"/>
                <a:cs typeface="Arial"/>
              </a:rPr>
              <a:t>symptom </a:t>
            </a:r>
            <a:r>
              <a:rPr sz="3200" spc="-120" dirty="0">
                <a:latin typeface="Arial"/>
                <a:cs typeface="Arial"/>
              </a:rPr>
              <a:t>patients  </a:t>
            </a:r>
            <a:r>
              <a:rPr sz="3200" spc="-150" dirty="0">
                <a:latin typeface="Arial"/>
                <a:cs typeface="Arial"/>
              </a:rPr>
              <a:t>complain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of?: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95" dirty="0">
                <a:latin typeface="Arial"/>
                <a:cs typeface="Arial"/>
              </a:rPr>
              <a:t>A.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Pain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40" dirty="0">
                <a:latin typeface="Arial"/>
                <a:cs typeface="Arial"/>
              </a:rPr>
              <a:t>B.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Nausea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315" dirty="0">
                <a:latin typeface="Arial"/>
                <a:cs typeface="Arial"/>
              </a:rPr>
              <a:t>C.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Fatigue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50" dirty="0">
                <a:latin typeface="Arial"/>
                <a:cs typeface="Arial"/>
              </a:rPr>
              <a:t>D. </a:t>
            </a:r>
            <a:r>
              <a:rPr sz="2800" spc="-215" dirty="0">
                <a:latin typeface="Arial"/>
                <a:cs typeface="Arial"/>
              </a:rPr>
              <a:t>Dyspnea </a:t>
            </a:r>
            <a:r>
              <a:rPr sz="2800" spc="-140" dirty="0">
                <a:latin typeface="Arial"/>
                <a:cs typeface="Arial"/>
              </a:rPr>
              <a:t>(shortness 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breath)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675" dirty="0"/>
              <a:t>POP</a:t>
            </a:r>
            <a:r>
              <a:rPr spc="-395" dirty="0"/>
              <a:t> </a:t>
            </a:r>
            <a:r>
              <a:rPr spc="-445" dirty="0"/>
              <a:t>QUIZ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112000" cy="305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5" dirty="0">
                <a:latin typeface="Arial"/>
                <a:cs typeface="Arial"/>
              </a:rPr>
              <a:t>Which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of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the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follow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95" dirty="0">
                <a:latin typeface="Arial"/>
                <a:cs typeface="Arial"/>
              </a:rPr>
              <a:t>symptoms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is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the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most  </a:t>
            </a:r>
            <a:r>
              <a:rPr sz="3200" spc="-90" dirty="0">
                <a:latin typeface="Arial"/>
                <a:cs typeface="Arial"/>
              </a:rPr>
              <a:t>debilitating </a:t>
            </a:r>
            <a:r>
              <a:rPr sz="3200" spc="-35" dirty="0">
                <a:latin typeface="Arial"/>
                <a:cs typeface="Arial"/>
              </a:rPr>
              <a:t>for</a:t>
            </a:r>
            <a:r>
              <a:rPr sz="3200" spc="-38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patients?: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95" dirty="0">
                <a:latin typeface="Arial"/>
                <a:cs typeface="Arial"/>
              </a:rPr>
              <a:t>A.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215" dirty="0">
                <a:latin typeface="Arial"/>
                <a:cs typeface="Arial"/>
              </a:rPr>
              <a:t>Pain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40" dirty="0">
                <a:latin typeface="Arial"/>
                <a:cs typeface="Arial"/>
              </a:rPr>
              <a:t>B.</a:t>
            </a:r>
            <a:r>
              <a:rPr sz="2800" spc="-23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Nausea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315" dirty="0">
                <a:latin typeface="Arial"/>
                <a:cs typeface="Arial"/>
              </a:rPr>
              <a:t>C.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Fatigue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50" dirty="0">
                <a:latin typeface="Arial"/>
                <a:cs typeface="Arial"/>
              </a:rPr>
              <a:t>D. </a:t>
            </a:r>
            <a:r>
              <a:rPr sz="2800" spc="-215" dirty="0">
                <a:latin typeface="Arial"/>
                <a:cs typeface="Arial"/>
              </a:rPr>
              <a:t>Dyspnea </a:t>
            </a:r>
            <a:r>
              <a:rPr sz="2800" spc="-140" dirty="0">
                <a:latin typeface="Arial"/>
                <a:cs typeface="Arial"/>
              </a:rPr>
              <a:t>(shortness 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breath)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9697" y="461899"/>
            <a:ext cx="1789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69" dirty="0"/>
              <a:t>S</a:t>
            </a:r>
            <a:r>
              <a:rPr spc="-204" dirty="0"/>
              <a:t>upp</a:t>
            </a:r>
            <a:r>
              <a:rPr spc="-210" dirty="0"/>
              <a:t>o</a:t>
            </a:r>
            <a:r>
              <a:rPr spc="20" dirty="0"/>
              <a:t>r</a:t>
            </a:r>
            <a:r>
              <a:rPr spc="220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355"/>
            <a:ext cx="6818630" cy="36772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5" dirty="0">
                <a:latin typeface="Arial"/>
                <a:cs typeface="Arial"/>
              </a:rPr>
              <a:t>Palliative </a:t>
            </a:r>
            <a:r>
              <a:rPr sz="3200" spc="-275" dirty="0">
                <a:latin typeface="Arial"/>
                <a:cs typeface="Arial"/>
              </a:rPr>
              <a:t>Care </a:t>
            </a:r>
            <a:r>
              <a:rPr sz="3200" spc="-220" dirty="0">
                <a:latin typeface="Arial"/>
                <a:cs typeface="Arial"/>
              </a:rPr>
              <a:t>Social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Workers: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55" dirty="0">
                <a:latin typeface="Arial"/>
                <a:cs typeface="Arial"/>
              </a:rPr>
              <a:t>Financial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80" dirty="0">
                <a:latin typeface="Arial"/>
                <a:cs typeface="Arial"/>
              </a:rPr>
              <a:t>Family </a:t>
            </a:r>
            <a:r>
              <a:rPr sz="2800" spc="-85" dirty="0">
                <a:latin typeface="Arial"/>
                <a:cs typeface="Arial"/>
              </a:rPr>
              <a:t>support </a:t>
            </a:r>
            <a:r>
              <a:rPr sz="2800" spc="-140" dirty="0">
                <a:latin typeface="Arial"/>
                <a:cs typeface="Arial"/>
              </a:rPr>
              <a:t>(especially </a:t>
            </a:r>
            <a:r>
              <a:rPr sz="2800" spc="-100" dirty="0">
                <a:latin typeface="Arial"/>
                <a:cs typeface="Arial"/>
              </a:rPr>
              <a:t>help </a:t>
            </a:r>
            <a:r>
              <a:rPr sz="2800" spc="-10" dirty="0">
                <a:latin typeface="Arial"/>
                <a:cs typeface="Arial"/>
              </a:rPr>
              <a:t>with</a:t>
            </a:r>
            <a:r>
              <a:rPr sz="2800" spc="-204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young  </a:t>
            </a:r>
            <a:r>
              <a:rPr sz="2800" spc="-100" dirty="0">
                <a:latin typeface="Arial"/>
                <a:cs typeface="Arial"/>
              </a:rPr>
              <a:t>children)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–"/>
            </a:pPr>
            <a:endParaRPr sz="41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95" dirty="0">
                <a:latin typeface="Arial"/>
                <a:cs typeface="Arial"/>
              </a:rPr>
              <a:t>Chaplains: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14" dirty="0">
                <a:latin typeface="Arial"/>
                <a:cs typeface="Arial"/>
              </a:rPr>
              <a:t>Emotional </a:t>
            </a:r>
            <a:r>
              <a:rPr sz="2800" spc="-155" dirty="0">
                <a:latin typeface="Arial"/>
                <a:cs typeface="Arial"/>
              </a:rPr>
              <a:t>and </a:t>
            </a:r>
            <a:r>
              <a:rPr sz="2800" spc="-75" dirty="0">
                <a:latin typeface="Arial"/>
                <a:cs typeface="Arial"/>
              </a:rPr>
              <a:t>spiritual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support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3293" y="6621881"/>
            <a:ext cx="2523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2004 </a:t>
            </a:r>
            <a:r>
              <a:rPr sz="1100" spc="-95" dirty="0">
                <a:latin typeface="Arial"/>
                <a:cs typeface="Arial"/>
              </a:rPr>
              <a:t>Jun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17;350(25):2582-90.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576" y="461899"/>
            <a:ext cx="44938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Why </a:t>
            </a:r>
            <a:r>
              <a:rPr spc="-220" dirty="0"/>
              <a:t>Palliative</a:t>
            </a:r>
            <a:r>
              <a:rPr spc="-400" dirty="0"/>
              <a:t> Care?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355"/>
            <a:ext cx="7686675" cy="37661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90" dirty="0">
                <a:latin typeface="Arial"/>
                <a:cs typeface="Arial"/>
              </a:rPr>
              <a:t>There </a:t>
            </a:r>
            <a:r>
              <a:rPr sz="3200" spc="-160" dirty="0">
                <a:latin typeface="Arial"/>
                <a:cs typeface="Arial"/>
              </a:rPr>
              <a:t>are </a:t>
            </a:r>
            <a:r>
              <a:rPr sz="3200" spc="-195" dirty="0">
                <a:latin typeface="Arial"/>
                <a:cs typeface="Arial"/>
              </a:rPr>
              <a:t>many </a:t>
            </a:r>
            <a:r>
              <a:rPr sz="3200" spc="-100" dirty="0">
                <a:latin typeface="Arial"/>
                <a:cs typeface="Arial"/>
              </a:rPr>
              <a:t>benefits </a:t>
            </a:r>
            <a:r>
              <a:rPr sz="3200" spc="15" dirty="0">
                <a:latin typeface="Arial"/>
                <a:cs typeface="Arial"/>
              </a:rPr>
              <a:t>to </a:t>
            </a:r>
            <a:r>
              <a:rPr sz="3200" spc="-100" dirty="0">
                <a:latin typeface="Arial"/>
                <a:cs typeface="Arial"/>
              </a:rPr>
              <a:t>palliative</a:t>
            </a:r>
            <a:r>
              <a:rPr sz="3200" spc="-360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care: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50" dirty="0">
                <a:latin typeface="Arial"/>
                <a:cs typeface="Arial"/>
              </a:rPr>
              <a:t>Improves </a:t>
            </a:r>
            <a:r>
              <a:rPr sz="2800" spc="-75" dirty="0">
                <a:latin typeface="Arial"/>
                <a:cs typeface="Arial"/>
              </a:rPr>
              <a:t>quality 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life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150" dirty="0">
                <a:latin typeface="Arial"/>
                <a:cs typeface="Arial"/>
              </a:rPr>
              <a:t>Improves </a:t>
            </a:r>
            <a:r>
              <a:rPr sz="2800" spc="-70" dirty="0">
                <a:latin typeface="Arial"/>
                <a:cs typeface="Arial"/>
              </a:rPr>
              <a:t>quality </a:t>
            </a:r>
            <a:r>
              <a:rPr sz="2800" spc="-25" dirty="0">
                <a:latin typeface="Arial"/>
                <a:cs typeface="Arial"/>
              </a:rPr>
              <a:t>of</a:t>
            </a:r>
            <a:r>
              <a:rPr sz="2800" spc="-21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care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50" dirty="0">
                <a:latin typeface="Arial"/>
                <a:cs typeface="Arial"/>
              </a:rPr>
              <a:t>Improves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symptoms:</a:t>
            </a:r>
            <a:endParaRPr sz="2800">
              <a:latin typeface="Arial"/>
              <a:cs typeface="Arial"/>
            </a:endParaRPr>
          </a:p>
          <a:p>
            <a:pPr marL="1155700" marR="5080" lvl="2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spc="-135" dirty="0">
                <a:latin typeface="Arial"/>
                <a:cs typeface="Arial"/>
              </a:rPr>
              <a:t>Fatigue, </a:t>
            </a:r>
            <a:r>
              <a:rPr sz="2400" spc="-95" dirty="0">
                <a:latin typeface="Arial"/>
                <a:cs typeface="Arial"/>
              </a:rPr>
              <a:t>pain, </a:t>
            </a:r>
            <a:r>
              <a:rPr sz="2400" spc="-120" dirty="0">
                <a:latin typeface="Arial"/>
                <a:cs typeface="Arial"/>
              </a:rPr>
              <a:t>depression, </a:t>
            </a:r>
            <a:r>
              <a:rPr sz="2400" spc="-125" dirty="0">
                <a:latin typeface="Arial"/>
                <a:cs typeface="Arial"/>
              </a:rPr>
              <a:t>anxiety, </a:t>
            </a:r>
            <a:r>
              <a:rPr sz="2400" spc="-145" dirty="0">
                <a:latin typeface="Arial"/>
                <a:cs typeface="Arial"/>
              </a:rPr>
              <a:t>dyspnea, </a:t>
            </a:r>
            <a:r>
              <a:rPr sz="2400" spc="-140" dirty="0">
                <a:latin typeface="Arial"/>
                <a:cs typeface="Arial"/>
              </a:rPr>
              <a:t>sleep </a:t>
            </a:r>
            <a:r>
              <a:rPr sz="2400" spc="-130" dirty="0">
                <a:latin typeface="Arial"/>
                <a:cs typeface="Arial"/>
              </a:rPr>
              <a:t>and  </a:t>
            </a:r>
            <a:r>
              <a:rPr sz="2400" spc="-85" dirty="0">
                <a:latin typeface="Arial"/>
                <a:cs typeface="Arial"/>
              </a:rPr>
              <a:t>well-being</a:t>
            </a:r>
            <a:endParaRPr sz="2400">
              <a:latin typeface="Arial"/>
              <a:cs typeface="Arial"/>
            </a:endParaRPr>
          </a:p>
          <a:p>
            <a:pPr marL="1155700" marR="116205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sz="2400" spc="-55" dirty="0">
                <a:latin typeface="Arial"/>
                <a:cs typeface="Arial"/>
              </a:rPr>
              <a:t>More </a:t>
            </a:r>
            <a:r>
              <a:rPr sz="2400" spc="-65" dirty="0">
                <a:latin typeface="Arial"/>
                <a:cs typeface="Arial"/>
              </a:rPr>
              <a:t>than </a:t>
            </a:r>
            <a:r>
              <a:rPr sz="2400" spc="-120" dirty="0">
                <a:latin typeface="Arial"/>
                <a:cs typeface="Arial"/>
              </a:rPr>
              <a:t>50 </a:t>
            </a:r>
            <a:r>
              <a:rPr sz="2400" spc="-440" dirty="0">
                <a:latin typeface="Arial"/>
                <a:cs typeface="Arial"/>
              </a:rPr>
              <a:t>% </a:t>
            </a:r>
            <a:r>
              <a:rPr sz="2400" spc="-80" dirty="0">
                <a:latin typeface="Arial"/>
                <a:cs typeface="Arial"/>
              </a:rPr>
              <a:t>patients </a:t>
            </a:r>
            <a:r>
              <a:rPr sz="2400" spc="-85" dirty="0">
                <a:latin typeface="Arial"/>
                <a:cs typeface="Arial"/>
              </a:rPr>
              <a:t>significantly </a:t>
            </a:r>
            <a:r>
              <a:rPr sz="2400" spc="-95" dirty="0">
                <a:latin typeface="Arial"/>
                <a:cs typeface="Arial"/>
              </a:rPr>
              <a:t>improved</a:t>
            </a:r>
            <a:r>
              <a:rPr sz="2400" spc="-3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after  </a:t>
            </a:r>
            <a:r>
              <a:rPr sz="2400" spc="-110" dirty="0">
                <a:latin typeface="Arial"/>
                <a:cs typeface="Arial"/>
              </a:rPr>
              <a:t>one </a:t>
            </a:r>
            <a:r>
              <a:rPr sz="2400" spc="-125" dirty="0">
                <a:latin typeface="Arial"/>
                <a:cs typeface="Arial"/>
              </a:rPr>
              <a:t>single </a:t>
            </a:r>
            <a:r>
              <a:rPr sz="2400" spc="-70" dirty="0">
                <a:latin typeface="Arial"/>
                <a:cs typeface="Arial"/>
              </a:rPr>
              <a:t>supportive/palliative </a:t>
            </a:r>
            <a:r>
              <a:rPr sz="2400" spc="-145" dirty="0">
                <a:latin typeface="Arial"/>
                <a:cs typeface="Arial"/>
              </a:rPr>
              <a:t>care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consultation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8513" y="6283248"/>
            <a:ext cx="343725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spc="-75" dirty="0">
                <a:latin typeface="Arial"/>
                <a:cs typeface="Arial"/>
              </a:rPr>
              <a:t>Chest. </a:t>
            </a:r>
            <a:r>
              <a:rPr sz="1100" spc="-55" dirty="0">
                <a:latin typeface="Arial"/>
                <a:cs typeface="Arial"/>
              </a:rPr>
              <a:t>2007</a:t>
            </a:r>
            <a:r>
              <a:rPr sz="1100" spc="-114" dirty="0">
                <a:latin typeface="Arial"/>
                <a:cs typeface="Arial"/>
              </a:rPr>
              <a:t> </a:t>
            </a:r>
            <a:r>
              <a:rPr sz="1100" spc="-65" dirty="0">
                <a:latin typeface="Arial"/>
                <a:cs typeface="Arial"/>
              </a:rPr>
              <a:t>Sep;132(3uppl):404S-422S.</a:t>
            </a:r>
            <a:endParaRPr sz="1100">
              <a:latin typeface="Arial"/>
              <a:cs typeface="Arial"/>
            </a:endParaRPr>
          </a:p>
          <a:p>
            <a:pPr marL="222885" marR="5080" indent="-210820" algn="r">
              <a:lnSpc>
                <a:spcPct val="100000"/>
              </a:lnSpc>
            </a:pP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80" dirty="0">
                <a:latin typeface="Arial"/>
                <a:cs typeface="Arial"/>
              </a:rPr>
              <a:t>Pain </a:t>
            </a:r>
            <a:r>
              <a:rPr sz="1100" spc="-60" dirty="0">
                <a:latin typeface="Arial"/>
                <a:cs typeface="Arial"/>
              </a:rPr>
              <a:t>Symptom Manage. </a:t>
            </a:r>
            <a:r>
              <a:rPr sz="1100" spc="-55" dirty="0">
                <a:latin typeface="Arial"/>
                <a:cs typeface="Arial"/>
              </a:rPr>
              <a:t>2010 </a:t>
            </a:r>
            <a:r>
              <a:rPr sz="1100" spc="-85" dirty="0">
                <a:latin typeface="Arial"/>
                <a:cs typeface="Arial"/>
              </a:rPr>
              <a:t>Aug </a:t>
            </a:r>
            <a:r>
              <a:rPr sz="1100" spc="-50" dirty="0">
                <a:latin typeface="Arial"/>
                <a:cs typeface="Arial"/>
              </a:rPr>
              <a:t>24. </a:t>
            </a:r>
            <a:r>
              <a:rPr sz="1100" spc="-60" dirty="0">
                <a:latin typeface="Arial"/>
                <a:cs typeface="Arial"/>
              </a:rPr>
              <a:t>[Epub </a:t>
            </a:r>
            <a:r>
              <a:rPr sz="1100" spc="-70" dirty="0">
                <a:latin typeface="Arial"/>
                <a:cs typeface="Arial"/>
              </a:rPr>
              <a:t>ahead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print] 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Support </a:t>
            </a:r>
            <a:r>
              <a:rPr sz="1100" spc="-95" dirty="0">
                <a:latin typeface="Arial"/>
                <a:cs typeface="Arial"/>
              </a:rPr>
              <a:t>Care </a:t>
            </a:r>
            <a:r>
              <a:rPr sz="1100" spc="-75" dirty="0">
                <a:latin typeface="Arial"/>
                <a:cs typeface="Arial"/>
              </a:rPr>
              <a:t>Cancer. </a:t>
            </a:r>
            <a:r>
              <a:rPr sz="1100" spc="-55" dirty="0">
                <a:latin typeface="Arial"/>
                <a:cs typeface="Arial"/>
              </a:rPr>
              <a:t>2013 </a:t>
            </a:r>
            <a:r>
              <a:rPr sz="1100" spc="-70" dirty="0">
                <a:latin typeface="Arial"/>
                <a:cs typeface="Arial"/>
              </a:rPr>
              <a:t>Nov </a:t>
            </a:r>
            <a:r>
              <a:rPr sz="1100" spc="-45" dirty="0">
                <a:latin typeface="Arial"/>
                <a:cs typeface="Arial"/>
              </a:rPr>
              <a:t>16. </a:t>
            </a:r>
            <a:r>
              <a:rPr sz="1100" spc="-60" dirty="0">
                <a:latin typeface="Arial"/>
                <a:cs typeface="Arial"/>
              </a:rPr>
              <a:t>[Epub </a:t>
            </a:r>
            <a:r>
              <a:rPr sz="1100" spc="-70" dirty="0">
                <a:latin typeface="Arial"/>
                <a:cs typeface="Arial"/>
              </a:rPr>
              <a:t>ahead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print]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90750"/>
            <a:ext cx="19977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00" dirty="0">
                <a:latin typeface="Arial"/>
                <a:cs typeface="Arial"/>
              </a:rPr>
              <a:t>D</a:t>
            </a:r>
            <a:r>
              <a:rPr sz="3200" spc="-590" dirty="0">
                <a:latin typeface="Arial"/>
                <a:cs typeface="Arial"/>
              </a:rPr>
              <a:t>E</a:t>
            </a:r>
            <a:r>
              <a:rPr sz="3200" spc="-445" dirty="0">
                <a:latin typeface="Arial"/>
                <a:cs typeface="Arial"/>
              </a:rPr>
              <a:t>B</a:t>
            </a:r>
            <a:r>
              <a:rPr sz="3200" spc="-310" dirty="0">
                <a:latin typeface="Arial"/>
                <a:cs typeface="Arial"/>
              </a:rPr>
              <a:t>U</a:t>
            </a:r>
            <a:r>
              <a:rPr sz="3200" spc="-315" dirty="0">
                <a:latin typeface="Arial"/>
                <a:cs typeface="Arial"/>
              </a:rPr>
              <a:t>N</a:t>
            </a:r>
            <a:r>
              <a:rPr sz="3200" spc="-555" dirty="0">
                <a:latin typeface="Arial"/>
                <a:cs typeface="Arial"/>
              </a:rPr>
              <a:t>K</a:t>
            </a:r>
            <a:r>
              <a:rPr sz="3200" spc="-125" dirty="0">
                <a:latin typeface="Arial"/>
                <a:cs typeface="Arial"/>
              </a:rPr>
              <a:t>I</a:t>
            </a:r>
            <a:r>
              <a:rPr sz="3200" spc="-315" dirty="0">
                <a:latin typeface="Arial"/>
                <a:cs typeface="Arial"/>
              </a:rPr>
              <a:t>N</a:t>
            </a:r>
            <a:r>
              <a:rPr sz="3200" spc="-275" dirty="0">
                <a:latin typeface="Arial"/>
                <a:cs typeface="Arial"/>
              </a:rPr>
              <a:t>G  </a:t>
            </a:r>
            <a:r>
              <a:rPr sz="3200" spc="-355" dirty="0">
                <a:latin typeface="Arial"/>
                <a:cs typeface="Arial"/>
              </a:rPr>
              <a:t>MYTH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#1: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66820"/>
            <a:ext cx="21056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20" dirty="0">
                <a:latin typeface="Arial"/>
                <a:cs typeface="Arial"/>
              </a:rPr>
              <a:t>Palliative </a:t>
            </a:r>
            <a:r>
              <a:rPr sz="2800" spc="-235" dirty="0">
                <a:latin typeface="Arial"/>
                <a:cs typeface="Arial"/>
              </a:rPr>
              <a:t>Care  </a:t>
            </a:r>
            <a:r>
              <a:rPr sz="2800" spc="-195" dirty="0">
                <a:latin typeface="Arial"/>
                <a:cs typeface="Arial"/>
              </a:rPr>
              <a:t>Hastens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Death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25011" y="533400"/>
            <a:ext cx="5183505" cy="5815965"/>
            <a:chOff x="3525011" y="533400"/>
            <a:chExt cx="5183505" cy="5815965"/>
          </a:xfrm>
        </p:grpSpPr>
        <p:sp>
          <p:nvSpPr>
            <p:cNvPr id="5" name="object 5"/>
            <p:cNvSpPr/>
            <p:nvPr/>
          </p:nvSpPr>
          <p:spPr>
            <a:xfrm>
              <a:off x="3537203" y="545591"/>
              <a:ext cx="5158740" cy="57783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1107" y="539495"/>
              <a:ext cx="5171440" cy="5803900"/>
            </a:xfrm>
            <a:custGeom>
              <a:avLst/>
              <a:gdLst/>
              <a:ahLst/>
              <a:cxnLst/>
              <a:rect l="l" t="t" r="r" b="b"/>
              <a:pathLst>
                <a:path w="5171440" h="5803900">
                  <a:moveTo>
                    <a:pt x="0" y="5803392"/>
                  </a:moveTo>
                  <a:lnTo>
                    <a:pt x="5170932" y="5803392"/>
                  </a:lnTo>
                  <a:lnTo>
                    <a:pt x="5170932" y="0"/>
                  </a:lnTo>
                  <a:lnTo>
                    <a:pt x="0" y="0"/>
                  </a:lnTo>
                  <a:lnTo>
                    <a:pt x="0" y="58033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13172" y="6638950"/>
            <a:ext cx="4250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spc="-30" dirty="0">
                <a:latin typeface="Arial"/>
                <a:cs typeface="Arial"/>
                <a:hlinkClick r:id="rId3"/>
              </a:rPr>
              <a:t>http://www.cartoonstock.com/newscartoons/cartoonists/pju/lowres/pjun1135l.jpg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6114" y="461899"/>
            <a:ext cx="42703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35" dirty="0"/>
              <a:t>The </a:t>
            </a:r>
            <a:r>
              <a:rPr spc="-260" dirty="0"/>
              <a:t>Landmark</a:t>
            </a:r>
            <a:r>
              <a:rPr spc="-200" dirty="0"/>
              <a:t> </a:t>
            </a:r>
            <a:r>
              <a:rPr spc="-245" dirty="0"/>
              <a:t>Trial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4441697"/>
            <a:ext cx="7950200" cy="20066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95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spc="-160" dirty="0">
                <a:latin typeface="Arial"/>
                <a:cs typeface="Arial"/>
              </a:rPr>
              <a:t>Randomly </a:t>
            </a:r>
            <a:r>
              <a:rPr sz="2500" spc="-175" dirty="0">
                <a:latin typeface="Arial"/>
                <a:cs typeface="Arial"/>
              </a:rPr>
              <a:t>assigned </a:t>
            </a:r>
            <a:r>
              <a:rPr sz="2500" spc="-85" dirty="0">
                <a:latin typeface="Arial"/>
                <a:cs typeface="Arial"/>
              </a:rPr>
              <a:t>patients </a:t>
            </a:r>
            <a:r>
              <a:rPr sz="2500" spc="-15" dirty="0">
                <a:latin typeface="Arial"/>
                <a:cs typeface="Arial"/>
              </a:rPr>
              <a:t>with </a:t>
            </a:r>
            <a:r>
              <a:rPr sz="2500" spc="-100" dirty="0">
                <a:latin typeface="Arial"/>
                <a:cs typeface="Arial"/>
              </a:rPr>
              <a:t>newly </a:t>
            </a:r>
            <a:r>
              <a:rPr sz="2500" spc="-145" dirty="0">
                <a:latin typeface="Arial"/>
                <a:cs typeface="Arial"/>
              </a:rPr>
              <a:t>diagnosed  </a:t>
            </a:r>
            <a:r>
              <a:rPr sz="2500" spc="-100" dirty="0">
                <a:latin typeface="Arial"/>
                <a:cs typeface="Arial"/>
              </a:rPr>
              <a:t>metastatic </a:t>
            </a:r>
            <a:r>
              <a:rPr sz="2500" spc="-105" dirty="0">
                <a:latin typeface="Arial"/>
                <a:cs typeface="Arial"/>
              </a:rPr>
              <a:t>non-small-cell lung </a:t>
            </a:r>
            <a:r>
              <a:rPr sz="2500" spc="-145" dirty="0">
                <a:latin typeface="Arial"/>
                <a:cs typeface="Arial"/>
              </a:rPr>
              <a:t>cancer </a:t>
            </a:r>
            <a:r>
              <a:rPr sz="2500" dirty="0">
                <a:latin typeface="Arial"/>
                <a:cs typeface="Arial"/>
              </a:rPr>
              <a:t>to </a:t>
            </a:r>
            <a:r>
              <a:rPr sz="2500" spc="-125" dirty="0">
                <a:latin typeface="Arial"/>
                <a:cs typeface="Arial"/>
              </a:rPr>
              <a:t>receive </a:t>
            </a:r>
            <a:r>
              <a:rPr sz="2500" spc="-50" dirty="0">
                <a:latin typeface="Arial"/>
                <a:cs typeface="Arial"/>
              </a:rPr>
              <a:t>either</a:t>
            </a:r>
            <a:r>
              <a:rPr sz="2500" spc="-235" dirty="0">
                <a:latin typeface="Arial"/>
                <a:cs typeface="Arial"/>
              </a:rPr>
              <a:t> </a:t>
            </a:r>
            <a:r>
              <a:rPr sz="2500" spc="-105" dirty="0">
                <a:latin typeface="Arial"/>
                <a:cs typeface="Arial"/>
              </a:rPr>
              <a:t>early  </a:t>
            </a:r>
            <a:r>
              <a:rPr sz="2500" spc="-80" dirty="0">
                <a:latin typeface="Arial"/>
                <a:cs typeface="Arial"/>
              </a:rPr>
              <a:t>palliative </a:t>
            </a:r>
            <a:r>
              <a:rPr sz="2500" spc="-150" dirty="0">
                <a:latin typeface="Arial"/>
                <a:cs typeface="Arial"/>
              </a:rPr>
              <a:t>care </a:t>
            </a:r>
            <a:r>
              <a:rPr sz="2500" spc="-85" dirty="0">
                <a:latin typeface="Arial"/>
                <a:cs typeface="Arial"/>
              </a:rPr>
              <a:t>integrated </a:t>
            </a:r>
            <a:r>
              <a:rPr sz="2500" spc="-15" dirty="0">
                <a:latin typeface="Arial"/>
                <a:cs typeface="Arial"/>
              </a:rPr>
              <a:t>with </a:t>
            </a:r>
            <a:r>
              <a:rPr sz="2500" spc="-125" dirty="0">
                <a:latin typeface="Arial"/>
                <a:cs typeface="Arial"/>
              </a:rPr>
              <a:t>standard </a:t>
            </a:r>
            <a:r>
              <a:rPr sz="2500" spc="-120" dirty="0">
                <a:latin typeface="Arial"/>
                <a:cs typeface="Arial"/>
              </a:rPr>
              <a:t>oncologic </a:t>
            </a:r>
            <a:r>
              <a:rPr sz="2500" spc="-140" dirty="0">
                <a:latin typeface="Arial"/>
                <a:cs typeface="Arial"/>
              </a:rPr>
              <a:t>care, </a:t>
            </a:r>
            <a:r>
              <a:rPr sz="2500" spc="-40" dirty="0">
                <a:latin typeface="Arial"/>
                <a:cs typeface="Arial"/>
              </a:rPr>
              <a:t>or  </a:t>
            </a:r>
            <a:r>
              <a:rPr sz="2500" spc="-130" dirty="0">
                <a:latin typeface="Arial"/>
                <a:cs typeface="Arial"/>
              </a:rPr>
              <a:t>stand </a:t>
            </a:r>
            <a:r>
              <a:rPr sz="2500" spc="-120" dirty="0">
                <a:latin typeface="Arial"/>
                <a:cs typeface="Arial"/>
              </a:rPr>
              <a:t>oncologic </a:t>
            </a:r>
            <a:r>
              <a:rPr sz="2500" spc="-150" dirty="0">
                <a:latin typeface="Arial"/>
                <a:cs typeface="Arial"/>
              </a:rPr>
              <a:t>care </a:t>
            </a:r>
            <a:r>
              <a:rPr sz="2500" spc="-114" dirty="0">
                <a:latin typeface="Arial"/>
                <a:cs typeface="Arial"/>
              </a:rPr>
              <a:t>alone </a:t>
            </a:r>
            <a:r>
              <a:rPr sz="2500" spc="-130" dirty="0">
                <a:latin typeface="Arial"/>
                <a:cs typeface="Arial"/>
              </a:rPr>
              <a:t>(n=107 </a:t>
            </a:r>
            <a:r>
              <a:rPr sz="2500" spc="-95" dirty="0">
                <a:latin typeface="Arial"/>
                <a:cs typeface="Arial"/>
              </a:rPr>
              <a:t>upon </a:t>
            </a:r>
            <a:r>
              <a:rPr sz="2500" spc="-55" dirty="0">
                <a:latin typeface="Arial"/>
                <a:cs typeface="Arial"/>
              </a:rPr>
              <a:t>final</a:t>
            </a:r>
            <a:r>
              <a:rPr sz="2500" spc="-130" dirty="0">
                <a:latin typeface="Arial"/>
                <a:cs typeface="Arial"/>
              </a:rPr>
              <a:t> </a:t>
            </a:r>
            <a:r>
              <a:rPr sz="2500" spc="-175" dirty="0">
                <a:latin typeface="Arial"/>
                <a:cs typeface="Arial"/>
              </a:rPr>
              <a:t>assessment)</a:t>
            </a:r>
            <a:endParaRPr sz="2500">
              <a:latin typeface="Arial"/>
              <a:cs typeface="Arial"/>
            </a:endParaRPr>
          </a:p>
          <a:p>
            <a:pPr marL="355600" marR="723265" indent="-343535">
              <a:lnSpc>
                <a:spcPts val="2400"/>
              </a:lnSpc>
              <a:spcBef>
                <a:spcPts val="580"/>
              </a:spcBef>
              <a:buChar char="•"/>
              <a:tabLst>
                <a:tab pos="355600" algn="l"/>
                <a:tab pos="356235" algn="l"/>
              </a:tabLst>
            </a:pPr>
            <a:r>
              <a:rPr sz="25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 </a:t>
            </a:r>
            <a:r>
              <a:rPr sz="25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Outcome: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-220" dirty="0">
                <a:latin typeface="Arial"/>
                <a:cs typeface="Arial"/>
              </a:rPr>
              <a:t>Change </a:t>
            </a:r>
            <a:r>
              <a:rPr sz="2500" spc="-50" dirty="0">
                <a:latin typeface="Arial"/>
                <a:cs typeface="Arial"/>
              </a:rPr>
              <a:t>in </a:t>
            </a:r>
            <a:r>
              <a:rPr sz="2500" spc="-65" dirty="0">
                <a:latin typeface="Arial"/>
                <a:cs typeface="Arial"/>
              </a:rPr>
              <a:t>quality </a:t>
            </a:r>
            <a:r>
              <a:rPr sz="2500" spc="-25" dirty="0">
                <a:latin typeface="Arial"/>
                <a:cs typeface="Arial"/>
              </a:rPr>
              <a:t>of </a:t>
            </a:r>
            <a:r>
              <a:rPr sz="2500" spc="-50" dirty="0">
                <a:latin typeface="Arial"/>
                <a:cs typeface="Arial"/>
              </a:rPr>
              <a:t>life </a:t>
            </a:r>
            <a:r>
              <a:rPr sz="2500" spc="-180" dirty="0">
                <a:latin typeface="Arial"/>
                <a:cs typeface="Arial"/>
              </a:rPr>
              <a:t>(QoL) </a:t>
            </a:r>
            <a:r>
              <a:rPr sz="2500" spc="-60" dirty="0">
                <a:latin typeface="Arial"/>
                <a:cs typeface="Arial"/>
              </a:rPr>
              <a:t>at</a:t>
            </a:r>
            <a:r>
              <a:rPr sz="2500" spc="-245" dirty="0">
                <a:latin typeface="Arial"/>
                <a:cs typeface="Arial"/>
              </a:rPr>
              <a:t> </a:t>
            </a:r>
            <a:r>
              <a:rPr sz="2500" spc="-135" dirty="0">
                <a:latin typeface="Arial"/>
                <a:cs typeface="Arial"/>
              </a:rPr>
              <a:t>12  </a:t>
            </a:r>
            <a:r>
              <a:rPr sz="2500" spc="-175" dirty="0">
                <a:latin typeface="Arial"/>
                <a:cs typeface="Arial"/>
              </a:rPr>
              <a:t>weeks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8482" y="6621881"/>
            <a:ext cx="2406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2010 </a:t>
            </a:r>
            <a:r>
              <a:rPr sz="1100" spc="-85" dirty="0">
                <a:latin typeface="Arial"/>
                <a:cs typeface="Arial"/>
              </a:rPr>
              <a:t>Aug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19;363(8):733-42.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1304" y="1594103"/>
            <a:ext cx="5041900" cy="2618740"/>
            <a:chOff x="2051304" y="1594103"/>
            <a:chExt cx="5041900" cy="2618740"/>
          </a:xfrm>
        </p:grpSpPr>
        <p:sp>
          <p:nvSpPr>
            <p:cNvPr id="6" name="object 6"/>
            <p:cNvSpPr/>
            <p:nvPr/>
          </p:nvSpPr>
          <p:spPr>
            <a:xfrm>
              <a:off x="2166605" y="1730763"/>
              <a:ext cx="4816536" cy="24180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4352" y="1597151"/>
              <a:ext cx="5035550" cy="2612390"/>
            </a:xfrm>
            <a:custGeom>
              <a:avLst/>
              <a:gdLst/>
              <a:ahLst/>
              <a:cxnLst/>
              <a:rect l="l" t="t" r="r" b="b"/>
              <a:pathLst>
                <a:path w="5035550" h="2612390">
                  <a:moveTo>
                    <a:pt x="0" y="2612136"/>
                  </a:moveTo>
                  <a:lnTo>
                    <a:pt x="5035296" y="2612136"/>
                  </a:lnTo>
                  <a:lnTo>
                    <a:pt x="5035296" y="0"/>
                  </a:lnTo>
                  <a:lnTo>
                    <a:pt x="0" y="0"/>
                  </a:lnTo>
                  <a:lnTo>
                    <a:pt x="0" y="261213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4939" y="6493560"/>
            <a:ext cx="1320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latin typeface="Arial"/>
                <a:cs typeface="Arial"/>
              </a:rPr>
              <a:t>QoL: </a:t>
            </a:r>
            <a:r>
              <a:rPr sz="1400" spc="-35" dirty="0">
                <a:latin typeface="Arial"/>
                <a:cs typeface="Arial"/>
              </a:rPr>
              <a:t>quality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4174"/>
            <a:ext cx="7596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65" dirty="0"/>
              <a:t>Figure </a:t>
            </a:r>
            <a:r>
              <a:rPr sz="2800" spc="-95" dirty="0"/>
              <a:t>1: </a:t>
            </a:r>
            <a:r>
              <a:rPr sz="2800" spc="-125" dirty="0"/>
              <a:t>Mean </a:t>
            </a:r>
            <a:r>
              <a:rPr sz="2800" spc="-210" dirty="0"/>
              <a:t>changes </a:t>
            </a:r>
            <a:r>
              <a:rPr sz="2800" spc="-55" dirty="0"/>
              <a:t>in </a:t>
            </a:r>
            <a:r>
              <a:rPr sz="2800" spc="-65" dirty="0"/>
              <a:t>quality-of-life </a:t>
            </a:r>
            <a:r>
              <a:rPr sz="2800" spc="-200" dirty="0"/>
              <a:t>(QoL) </a:t>
            </a:r>
            <a:r>
              <a:rPr sz="2800" spc="-195" dirty="0"/>
              <a:t>scores  </a:t>
            </a:r>
            <a:r>
              <a:rPr sz="2800" spc="-55" dirty="0"/>
              <a:t>from </a:t>
            </a:r>
            <a:r>
              <a:rPr sz="2800" spc="-145" dirty="0"/>
              <a:t>baseline </a:t>
            </a:r>
            <a:r>
              <a:rPr sz="2800" spc="10" dirty="0"/>
              <a:t>to </a:t>
            </a:r>
            <a:r>
              <a:rPr sz="2800" spc="-145" dirty="0"/>
              <a:t>12 </a:t>
            </a:r>
            <a:r>
              <a:rPr sz="2800" spc="-195" dirty="0"/>
              <a:t>weeks </a:t>
            </a:r>
            <a:r>
              <a:rPr sz="2800" spc="-55" dirty="0"/>
              <a:t>in </a:t>
            </a:r>
            <a:r>
              <a:rPr sz="2800" spc="-20" dirty="0"/>
              <a:t>two </a:t>
            </a:r>
            <a:r>
              <a:rPr sz="2800" spc="-120" dirty="0"/>
              <a:t>study</a:t>
            </a:r>
            <a:r>
              <a:rPr sz="2800" spc="-480" dirty="0"/>
              <a:t> </a:t>
            </a:r>
            <a:r>
              <a:rPr sz="2800" spc="-150" dirty="0"/>
              <a:t>groups.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222504" y="1594103"/>
            <a:ext cx="8699500" cy="3441700"/>
            <a:chOff x="222504" y="1594103"/>
            <a:chExt cx="8699500" cy="3441700"/>
          </a:xfrm>
        </p:grpSpPr>
        <p:sp>
          <p:nvSpPr>
            <p:cNvPr id="4" name="object 4"/>
            <p:cNvSpPr/>
            <p:nvPr/>
          </p:nvSpPr>
          <p:spPr>
            <a:xfrm>
              <a:off x="309248" y="1671823"/>
              <a:ext cx="4148940" cy="32499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52" y="1597151"/>
              <a:ext cx="4334510" cy="3435350"/>
            </a:xfrm>
            <a:custGeom>
              <a:avLst/>
              <a:gdLst/>
              <a:ahLst/>
              <a:cxnLst/>
              <a:rect l="l" t="t" r="r" b="b"/>
              <a:pathLst>
                <a:path w="4334510" h="3435350">
                  <a:moveTo>
                    <a:pt x="0" y="3435096"/>
                  </a:moveTo>
                  <a:lnTo>
                    <a:pt x="4334256" y="3435096"/>
                  </a:lnTo>
                  <a:lnTo>
                    <a:pt x="4334256" y="0"/>
                  </a:lnTo>
                  <a:lnTo>
                    <a:pt x="0" y="0"/>
                  </a:lnTo>
                  <a:lnTo>
                    <a:pt x="0" y="343509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44568" y="1600199"/>
              <a:ext cx="4370832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1519" y="1597151"/>
              <a:ext cx="4377055" cy="3435350"/>
            </a:xfrm>
            <a:custGeom>
              <a:avLst/>
              <a:gdLst/>
              <a:ahLst/>
              <a:cxnLst/>
              <a:rect l="l" t="t" r="r" b="b"/>
              <a:pathLst>
                <a:path w="4377055" h="3435350">
                  <a:moveTo>
                    <a:pt x="0" y="3435096"/>
                  </a:moveTo>
                  <a:lnTo>
                    <a:pt x="4376928" y="3435096"/>
                  </a:lnTo>
                  <a:lnTo>
                    <a:pt x="4376928" y="0"/>
                  </a:lnTo>
                  <a:lnTo>
                    <a:pt x="0" y="0"/>
                  </a:lnTo>
                  <a:lnTo>
                    <a:pt x="0" y="343509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340" y="5130546"/>
            <a:ext cx="78530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5" dirty="0">
                <a:latin typeface="Arial"/>
                <a:cs typeface="Arial"/>
              </a:rPr>
              <a:t>FACT-L: </a:t>
            </a:r>
            <a:r>
              <a:rPr sz="1100" spc="-50" dirty="0">
                <a:latin typeface="Arial"/>
                <a:cs typeface="Arial"/>
              </a:rPr>
              <a:t>Functional </a:t>
            </a:r>
            <a:r>
              <a:rPr sz="1100" spc="-80" dirty="0">
                <a:latin typeface="Arial"/>
                <a:cs typeface="Arial"/>
              </a:rPr>
              <a:t>Assessment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85" dirty="0">
                <a:latin typeface="Arial"/>
                <a:cs typeface="Arial"/>
              </a:rPr>
              <a:t>Cancer </a:t>
            </a:r>
            <a:r>
              <a:rPr sz="1100" spc="-65" dirty="0">
                <a:latin typeface="Arial"/>
                <a:cs typeface="Arial"/>
              </a:rPr>
              <a:t>Therapy </a:t>
            </a:r>
            <a:r>
              <a:rPr sz="1100" spc="-30" dirty="0">
                <a:latin typeface="Arial"/>
                <a:cs typeface="Arial"/>
              </a:rPr>
              <a:t>-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80" dirty="0">
                <a:latin typeface="Arial"/>
                <a:cs typeface="Arial"/>
              </a:rPr>
              <a:t>Lung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-90" dirty="0">
                <a:latin typeface="Arial"/>
                <a:cs typeface="Arial"/>
              </a:rPr>
              <a:t>TOI: </a:t>
            </a:r>
            <a:r>
              <a:rPr sz="1100" spc="-50" dirty="0">
                <a:latin typeface="Arial"/>
                <a:cs typeface="Arial"/>
              </a:rPr>
              <a:t>Trial </a:t>
            </a:r>
            <a:r>
              <a:rPr sz="1100" spc="-55" dirty="0">
                <a:latin typeface="Arial"/>
                <a:cs typeface="Arial"/>
              </a:rPr>
              <a:t>Outcome </a:t>
            </a:r>
            <a:r>
              <a:rPr sz="1100" spc="-60" dirty="0">
                <a:latin typeface="Arial"/>
                <a:cs typeface="Arial"/>
              </a:rPr>
              <a:t>Index </a:t>
            </a:r>
            <a:r>
              <a:rPr sz="1100" spc="-65" dirty="0">
                <a:latin typeface="Arial"/>
                <a:cs typeface="Arial"/>
              </a:rPr>
              <a:t>(sum </a:t>
            </a:r>
            <a:r>
              <a:rPr sz="1100" spc="-10" dirty="0">
                <a:latin typeface="Arial"/>
                <a:cs typeface="Arial"/>
              </a:rPr>
              <a:t>of </a:t>
            </a:r>
            <a:r>
              <a:rPr sz="1100" spc="-75" dirty="0">
                <a:latin typeface="Arial"/>
                <a:cs typeface="Arial"/>
              </a:rPr>
              <a:t>scores </a:t>
            </a:r>
            <a:r>
              <a:rPr sz="1100" spc="-40" dirty="0">
                <a:latin typeface="Arial"/>
                <a:cs typeface="Arial"/>
              </a:rPr>
              <a:t>on </a:t>
            </a:r>
            <a:r>
              <a:rPr sz="1100" spc="-50" dirty="0">
                <a:latin typeface="Arial"/>
                <a:cs typeface="Arial"/>
              </a:rPr>
              <a:t>lung-cancer </a:t>
            </a:r>
            <a:r>
              <a:rPr sz="1100" spc="-75" dirty="0">
                <a:latin typeface="Arial"/>
                <a:cs typeface="Arial"/>
              </a:rPr>
              <a:t>subscale </a:t>
            </a:r>
            <a:r>
              <a:rPr sz="1100" spc="-120" dirty="0">
                <a:latin typeface="Arial"/>
                <a:cs typeface="Arial"/>
              </a:rPr>
              <a:t>(LCS), </a:t>
            </a:r>
            <a:r>
              <a:rPr sz="1100" spc="-60" dirty="0">
                <a:latin typeface="Arial"/>
                <a:cs typeface="Arial"/>
              </a:rPr>
              <a:t>and </a:t>
            </a:r>
            <a:r>
              <a:rPr sz="1100" spc="-20" dirty="0">
                <a:latin typeface="Arial"/>
                <a:cs typeface="Arial"/>
              </a:rPr>
              <a:t>the </a:t>
            </a:r>
            <a:r>
              <a:rPr sz="1100" spc="-60" dirty="0">
                <a:latin typeface="Arial"/>
                <a:cs typeface="Arial"/>
              </a:rPr>
              <a:t>physical and </a:t>
            </a:r>
            <a:r>
              <a:rPr sz="1100" spc="-30" dirty="0">
                <a:latin typeface="Arial"/>
                <a:cs typeface="Arial"/>
              </a:rPr>
              <a:t>functional </a:t>
            </a:r>
            <a:r>
              <a:rPr sz="1100" spc="-40" dirty="0">
                <a:latin typeface="Arial"/>
                <a:cs typeface="Arial"/>
              </a:rPr>
              <a:t>well-being </a:t>
            </a:r>
            <a:r>
              <a:rPr sz="1100" spc="-80" dirty="0">
                <a:latin typeface="Arial"/>
                <a:cs typeface="Arial"/>
              </a:rPr>
              <a:t>subscales </a:t>
            </a:r>
            <a:r>
              <a:rPr sz="1100" spc="-10" dirty="0">
                <a:latin typeface="Arial"/>
                <a:cs typeface="Arial"/>
              </a:rPr>
              <a:t>of</a:t>
            </a:r>
            <a:r>
              <a:rPr sz="1100" spc="-100" dirty="0">
                <a:latin typeface="Arial"/>
                <a:cs typeface="Arial"/>
              </a:rPr>
              <a:t> </a:t>
            </a:r>
            <a:r>
              <a:rPr sz="1100" spc="-140" dirty="0">
                <a:latin typeface="Arial"/>
                <a:cs typeface="Arial"/>
              </a:rPr>
              <a:t>FACT-L </a:t>
            </a:r>
            <a:r>
              <a:rPr sz="1100" spc="-75" dirty="0">
                <a:latin typeface="Arial"/>
                <a:cs typeface="Arial"/>
              </a:rPr>
              <a:t>scale)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6627" y="4060316"/>
            <a:ext cx="5861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latin typeface="Arial"/>
                <a:cs typeface="Arial"/>
              </a:rPr>
              <a:t>P </a:t>
            </a:r>
            <a:r>
              <a:rPr sz="1400" spc="-120" dirty="0">
                <a:latin typeface="Arial"/>
                <a:cs typeface="Arial"/>
              </a:rPr>
              <a:t>=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0.09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7868" y="4055745"/>
            <a:ext cx="584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latin typeface="Arial"/>
                <a:cs typeface="Arial"/>
              </a:rPr>
              <a:t>P </a:t>
            </a:r>
            <a:r>
              <a:rPr sz="1400" spc="-120" dirty="0">
                <a:latin typeface="Arial"/>
                <a:cs typeface="Arial"/>
              </a:rPr>
              <a:t>=</a:t>
            </a:r>
            <a:r>
              <a:rPr sz="1400" spc="-19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0.04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595620"/>
            <a:ext cx="8528685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10" dirty="0">
                <a:latin typeface="Arial"/>
                <a:cs typeface="Arial"/>
              </a:rPr>
              <a:t>Higher </a:t>
            </a:r>
            <a:r>
              <a:rPr sz="2200" spc="-160" dirty="0">
                <a:latin typeface="Arial"/>
                <a:cs typeface="Arial"/>
              </a:rPr>
              <a:t>scores </a:t>
            </a:r>
            <a:r>
              <a:rPr sz="2200" spc="-85" dirty="0">
                <a:latin typeface="Arial"/>
                <a:cs typeface="Arial"/>
              </a:rPr>
              <a:t>indicate </a:t>
            </a:r>
            <a:r>
              <a:rPr sz="2200" spc="-190" dirty="0">
                <a:latin typeface="Arial"/>
                <a:cs typeface="Arial"/>
              </a:rPr>
              <a:t>a </a:t>
            </a:r>
            <a:r>
              <a:rPr sz="2200" spc="-35" dirty="0">
                <a:latin typeface="Arial"/>
                <a:cs typeface="Arial"/>
              </a:rPr>
              <a:t>better </a:t>
            </a:r>
            <a:r>
              <a:rPr sz="2200" spc="-60" dirty="0">
                <a:latin typeface="Arial"/>
                <a:cs typeface="Arial"/>
              </a:rPr>
              <a:t>quality </a:t>
            </a:r>
            <a:r>
              <a:rPr sz="2200" spc="-20" dirty="0">
                <a:latin typeface="Arial"/>
                <a:cs typeface="Arial"/>
              </a:rPr>
              <a:t>of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life</a:t>
            </a:r>
            <a:endParaRPr sz="2200">
              <a:latin typeface="Arial"/>
              <a:cs typeface="Arial"/>
            </a:endParaRPr>
          </a:p>
          <a:p>
            <a:pPr marL="355600" marR="493395" indent="-343535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2200" spc="-185" dirty="0">
                <a:latin typeface="Arial"/>
                <a:cs typeface="Arial"/>
              </a:rPr>
              <a:t>TOI: </a:t>
            </a:r>
            <a:r>
              <a:rPr sz="2200" spc="-130" dirty="0">
                <a:latin typeface="Arial"/>
                <a:cs typeface="Arial"/>
              </a:rPr>
              <a:t>mean </a:t>
            </a:r>
            <a:r>
              <a:rPr sz="2200" spc="-165" dirty="0">
                <a:latin typeface="Arial"/>
                <a:cs typeface="Arial"/>
              </a:rPr>
              <a:t>changes </a:t>
            </a:r>
            <a:r>
              <a:rPr sz="2200" spc="-45" dirty="0">
                <a:latin typeface="Arial"/>
                <a:cs typeface="Arial"/>
              </a:rPr>
              <a:t>in </a:t>
            </a:r>
            <a:r>
              <a:rPr sz="2200" spc="-140" dirty="0">
                <a:latin typeface="Arial"/>
                <a:cs typeface="Arial"/>
              </a:rPr>
              <a:t>scores: </a:t>
            </a:r>
            <a:r>
              <a:rPr sz="2200" spc="-95" dirty="0">
                <a:latin typeface="Arial"/>
                <a:cs typeface="Arial"/>
              </a:rPr>
              <a:t>-2.3 </a:t>
            </a:r>
            <a:r>
              <a:rPr sz="2200" spc="-30" dirty="0">
                <a:latin typeface="Arial"/>
                <a:cs typeface="Arial"/>
              </a:rPr>
              <a:t>+/- </a:t>
            </a:r>
            <a:r>
              <a:rPr sz="2200" spc="-105" dirty="0">
                <a:latin typeface="Arial"/>
                <a:cs typeface="Arial"/>
              </a:rPr>
              <a:t>11.4 </a:t>
            </a:r>
            <a:r>
              <a:rPr sz="2200" spc="-160" dirty="0">
                <a:latin typeface="Arial"/>
                <a:cs typeface="Arial"/>
              </a:rPr>
              <a:t>vs. </a:t>
            </a:r>
            <a:r>
              <a:rPr sz="2200" spc="-100" dirty="0">
                <a:latin typeface="Arial"/>
                <a:cs typeface="Arial"/>
              </a:rPr>
              <a:t>2.3 </a:t>
            </a:r>
            <a:r>
              <a:rPr sz="2200" spc="-30" dirty="0">
                <a:latin typeface="Arial"/>
                <a:cs typeface="Arial"/>
              </a:rPr>
              <a:t>+/- </a:t>
            </a:r>
            <a:r>
              <a:rPr sz="2200" spc="-100" dirty="0">
                <a:latin typeface="Arial"/>
                <a:cs typeface="Arial"/>
              </a:rPr>
              <a:t>11.2, </a:t>
            </a:r>
            <a:r>
              <a:rPr sz="2200" spc="-85" dirty="0">
                <a:latin typeface="Arial"/>
                <a:cs typeface="Arial"/>
              </a:rPr>
              <a:t>difference  between </a:t>
            </a:r>
            <a:r>
              <a:rPr sz="2200" spc="-114" dirty="0">
                <a:latin typeface="Arial"/>
                <a:cs typeface="Arial"/>
              </a:rPr>
              <a:t>groups: </a:t>
            </a:r>
            <a:r>
              <a:rPr sz="2200" spc="-85" dirty="0">
                <a:latin typeface="Arial"/>
                <a:cs typeface="Arial"/>
              </a:rPr>
              <a:t>4.6; </a:t>
            </a:r>
            <a:r>
              <a:rPr sz="2200" spc="-210" dirty="0">
                <a:latin typeface="Arial"/>
                <a:cs typeface="Arial"/>
              </a:rPr>
              <a:t>95% </a:t>
            </a:r>
            <a:r>
              <a:rPr sz="2200" spc="-180" dirty="0">
                <a:latin typeface="Arial"/>
                <a:cs typeface="Arial"/>
              </a:rPr>
              <a:t>CI: </a:t>
            </a:r>
            <a:r>
              <a:rPr sz="2200" spc="-90" dirty="0">
                <a:latin typeface="Arial"/>
                <a:cs typeface="Arial"/>
              </a:rPr>
              <a:t>0.2-8.9, </a:t>
            </a:r>
            <a:r>
              <a:rPr sz="2200" spc="-355" dirty="0">
                <a:latin typeface="Arial"/>
                <a:cs typeface="Arial"/>
              </a:rPr>
              <a:t>P </a:t>
            </a:r>
            <a:r>
              <a:rPr sz="2200" spc="-195" dirty="0">
                <a:latin typeface="Arial"/>
                <a:cs typeface="Arial"/>
              </a:rPr>
              <a:t>=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0.04</a:t>
            </a:r>
            <a:endParaRPr sz="2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2010 </a:t>
            </a:r>
            <a:r>
              <a:rPr sz="1100" spc="-85" dirty="0">
                <a:latin typeface="Arial"/>
                <a:cs typeface="Arial"/>
              </a:rPr>
              <a:t>Aug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19;363(8):733-42.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4174"/>
            <a:ext cx="7697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65" dirty="0"/>
              <a:t>Figure </a:t>
            </a:r>
            <a:r>
              <a:rPr sz="2800" spc="-95" dirty="0"/>
              <a:t>3: </a:t>
            </a:r>
            <a:r>
              <a:rPr sz="2800" spc="-150" dirty="0"/>
              <a:t>Kaplan-meier </a:t>
            </a:r>
            <a:r>
              <a:rPr sz="2800" spc="-130" dirty="0"/>
              <a:t>estimates </a:t>
            </a:r>
            <a:r>
              <a:rPr sz="2800" spc="-25" dirty="0"/>
              <a:t>of </a:t>
            </a:r>
            <a:r>
              <a:rPr sz="2800" spc="-130" dirty="0"/>
              <a:t>survival </a:t>
            </a:r>
            <a:r>
              <a:rPr sz="2800" spc="-145" dirty="0"/>
              <a:t>according  </a:t>
            </a:r>
            <a:r>
              <a:rPr sz="2800" spc="10" dirty="0"/>
              <a:t>to </a:t>
            </a:r>
            <a:r>
              <a:rPr sz="2800" spc="-120" dirty="0"/>
              <a:t>study</a:t>
            </a:r>
            <a:r>
              <a:rPr sz="2800" spc="-290" dirty="0"/>
              <a:t> </a:t>
            </a:r>
            <a:r>
              <a:rPr sz="2800" spc="-120" dirty="0"/>
              <a:t>group.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49073" y="1681643"/>
            <a:ext cx="4725101" cy="3766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32076" y="1612391"/>
            <a:ext cx="4959350" cy="3912235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693545">
              <a:lnSpc>
                <a:spcPct val="100000"/>
              </a:lnSpc>
              <a:spcBef>
                <a:spcPts val="5"/>
              </a:spcBef>
            </a:pPr>
            <a:r>
              <a:rPr sz="1400" spc="-225" dirty="0">
                <a:latin typeface="Arial"/>
                <a:cs typeface="Arial"/>
              </a:rPr>
              <a:t>P </a:t>
            </a:r>
            <a:r>
              <a:rPr sz="1400" spc="-120" dirty="0">
                <a:latin typeface="Arial"/>
                <a:cs typeface="Arial"/>
              </a:rPr>
              <a:t>= </a:t>
            </a:r>
            <a:r>
              <a:rPr sz="1400" spc="-65" dirty="0">
                <a:latin typeface="Arial"/>
                <a:cs typeface="Arial"/>
              </a:rPr>
              <a:t>0.02 </a:t>
            </a:r>
            <a:r>
              <a:rPr sz="1400" spc="-5" dirty="0">
                <a:latin typeface="Arial"/>
                <a:cs typeface="Arial"/>
              </a:rPr>
              <a:t>with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100" dirty="0">
                <a:latin typeface="Arial"/>
                <a:cs typeface="Arial"/>
              </a:rPr>
              <a:t>use </a:t>
            </a:r>
            <a:r>
              <a:rPr sz="1400" spc="-15" dirty="0">
                <a:latin typeface="Arial"/>
                <a:cs typeface="Arial"/>
              </a:rPr>
              <a:t>of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spc="-60" dirty="0">
                <a:latin typeface="Arial"/>
                <a:cs typeface="Arial"/>
              </a:rPr>
              <a:t>log-rank</a:t>
            </a:r>
            <a:r>
              <a:rPr sz="1400" spc="-27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test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577332"/>
            <a:ext cx="8528685" cy="1238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632460" indent="-343535">
              <a:lnSpc>
                <a:spcPct val="80000"/>
              </a:lnSpc>
              <a:spcBef>
                <a:spcPts val="745"/>
              </a:spcBef>
              <a:buChar char="•"/>
              <a:tabLst>
                <a:tab pos="355600" algn="l"/>
                <a:tab pos="356235" algn="l"/>
              </a:tabLst>
            </a:pPr>
            <a:r>
              <a:rPr sz="2700" spc="-95" dirty="0">
                <a:latin typeface="Arial"/>
                <a:cs typeface="Arial"/>
              </a:rPr>
              <a:t>Median </a:t>
            </a:r>
            <a:r>
              <a:rPr sz="2700" spc="-125" dirty="0">
                <a:latin typeface="Arial"/>
                <a:cs typeface="Arial"/>
              </a:rPr>
              <a:t>estimates </a:t>
            </a:r>
            <a:r>
              <a:rPr sz="2700" spc="-25" dirty="0">
                <a:latin typeface="Arial"/>
                <a:cs typeface="Arial"/>
              </a:rPr>
              <a:t>of </a:t>
            </a:r>
            <a:r>
              <a:rPr sz="2700" spc="-120" dirty="0">
                <a:latin typeface="Arial"/>
                <a:cs typeface="Arial"/>
              </a:rPr>
              <a:t>survival </a:t>
            </a:r>
            <a:r>
              <a:rPr sz="2700" spc="-100" dirty="0">
                <a:latin typeface="Arial"/>
                <a:cs typeface="Arial"/>
              </a:rPr>
              <a:t>were: </a:t>
            </a:r>
            <a:r>
              <a:rPr sz="2700" spc="-120" dirty="0">
                <a:latin typeface="Arial"/>
                <a:cs typeface="Arial"/>
              </a:rPr>
              <a:t>9.8 </a:t>
            </a:r>
            <a:r>
              <a:rPr sz="2700" spc="-105" dirty="0">
                <a:latin typeface="Arial"/>
                <a:cs typeface="Arial"/>
              </a:rPr>
              <a:t>months </a:t>
            </a:r>
            <a:r>
              <a:rPr sz="2700" spc="-65" dirty="0">
                <a:latin typeface="Arial"/>
                <a:cs typeface="Arial"/>
              </a:rPr>
              <a:t>(in  </a:t>
            </a:r>
            <a:r>
              <a:rPr sz="2700" spc="-60" dirty="0">
                <a:latin typeface="Arial"/>
                <a:cs typeface="Arial"/>
              </a:rPr>
              <a:t>entire </a:t>
            </a:r>
            <a:r>
              <a:rPr sz="2700" spc="-140" dirty="0">
                <a:latin typeface="Arial"/>
                <a:cs typeface="Arial"/>
              </a:rPr>
              <a:t>sample), </a:t>
            </a:r>
            <a:r>
              <a:rPr sz="2700" spc="-70" dirty="0">
                <a:latin typeface="Arial"/>
                <a:cs typeface="Arial"/>
              </a:rPr>
              <a:t>while </a:t>
            </a:r>
            <a:r>
              <a:rPr sz="2700" spc="-125" dirty="0">
                <a:latin typeface="Arial"/>
                <a:cs typeface="Arial"/>
              </a:rPr>
              <a:t>11.6 </a:t>
            </a:r>
            <a:r>
              <a:rPr sz="2700" spc="-105" dirty="0">
                <a:latin typeface="Arial"/>
                <a:cs typeface="Arial"/>
              </a:rPr>
              <a:t>months (early </a:t>
            </a:r>
            <a:r>
              <a:rPr sz="2700" spc="-85" dirty="0">
                <a:latin typeface="Arial"/>
                <a:cs typeface="Arial"/>
              </a:rPr>
              <a:t>palliative</a:t>
            </a:r>
            <a:r>
              <a:rPr sz="2700" spc="-32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care  </a:t>
            </a:r>
            <a:r>
              <a:rPr sz="2700" spc="-110" dirty="0">
                <a:latin typeface="Arial"/>
                <a:cs typeface="Arial"/>
              </a:rPr>
              <a:t>group) </a:t>
            </a:r>
            <a:r>
              <a:rPr sz="2700" spc="5" dirty="0">
                <a:latin typeface="Arial"/>
                <a:cs typeface="Arial"/>
              </a:rPr>
              <a:t>to </a:t>
            </a:r>
            <a:r>
              <a:rPr sz="2700" spc="-120" dirty="0">
                <a:latin typeface="Arial"/>
                <a:cs typeface="Arial"/>
              </a:rPr>
              <a:t>8.9 </a:t>
            </a:r>
            <a:r>
              <a:rPr sz="2700" spc="-105" dirty="0">
                <a:latin typeface="Arial"/>
                <a:cs typeface="Arial"/>
              </a:rPr>
              <a:t>months </a:t>
            </a:r>
            <a:r>
              <a:rPr sz="2700" spc="-125" dirty="0">
                <a:latin typeface="Arial"/>
                <a:cs typeface="Arial"/>
              </a:rPr>
              <a:t>(standard</a:t>
            </a:r>
            <a:r>
              <a:rPr sz="2700" spc="-395" dirty="0">
                <a:latin typeface="Arial"/>
                <a:cs typeface="Arial"/>
              </a:rPr>
              <a:t> </a:t>
            </a:r>
            <a:r>
              <a:rPr sz="2700" spc="-150" dirty="0">
                <a:latin typeface="Arial"/>
                <a:cs typeface="Arial"/>
              </a:rPr>
              <a:t>care)</a:t>
            </a:r>
            <a:endParaRPr sz="2700">
              <a:latin typeface="Arial"/>
              <a:cs typeface="Arial"/>
            </a:endParaRPr>
          </a:p>
          <a:p>
            <a:pPr marR="5080" algn="r">
              <a:lnSpc>
                <a:spcPts val="1125"/>
              </a:lnSpc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2010 </a:t>
            </a:r>
            <a:r>
              <a:rPr sz="1100" spc="-85" dirty="0">
                <a:latin typeface="Arial"/>
                <a:cs typeface="Arial"/>
              </a:rPr>
              <a:t>Aug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19;363(8):733-42.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1421" y="558749"/>
            <a:ext cx="198755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385" dirty="0"/>
              <a:t>S</a:t>
            </a:r>
            <a:r>
              <a:rPr sz="2800" spc="-340" dirty="0"/>
              <a:t>u</a:t>
            </a:r>
            <a:r>
              <a:rPr sz="2800" spc="-90" dirty="0"/>
              <a:t>pp</a:t>
            </a:r>
            <a:r>
              <a:rPr sz="2800" spc="-55" dirty="0"/>
              <a:t>l</a:t>
            </a:r>
            <a:r>
              <a:rPr sz="2800" spc="-175" dirty="0"/>
              <a:t>em</a:t>
            </a:r>
            <a:r>
              <a:rPr sz="2800" spc="-150" dirty="0"/>
              <a:t>e</a:t>
            </a:r>
            <a:r>
              <a:rPr sz="2800" spc="-135" dirty="0"/>
              <a:t>n</a:t>
            </a:r>
            <a:r>
              <a:rPr sz="2800" spc="105" dirty="0"/>
              <a:t>t</a:t>
            </a:r>
            <a:r>
              <a:rPr sz="2800" spc="-105" dirty="0"/>
              <a:t>al  </a:t>
            </a:r>
            <a:r>
              <a:rPr sz="2800" spc="-220" dirty="0"/>
              <a:t>Table </a:t>
            </a:r>
            <a:r>
              <a:rPr sz="2800" spc="-95" dirty="0"/>
              <a:t>2:  </a:t>
            </a:r>
            <a:r>
              <a:rPr sz="2800" spc="-140" dirty="0"/>
              <a:t>Healthcare  </a:t>
            </a:r>
            <a:r>
              <a:rPr sz="2800" spc="-65" dirty="0"/>
              <a:t>utilization  </a:t>
            </a:r>
            <a:r>
              <a:rPr sz="2800" spc="-180" dirty="0"/>
              <a:t>measures.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75628" y="3217545"/>
            <a:ext cx="272351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i="1" spc="-85" dirty="0">
                <a:latin typeface="Arial"/>
                <a:cs typeface="Arial"/>
              </a:rPr>
              <a:t>Although </a:t>
            </a:r>
            <a:r>
              <a:rPr sz="2000" i="1" spc="-100" dirty="0">
                <a:latin typeface="Arial"/>
                <a:cs typeface="Arial"/>
              </a:rPr>
              <a:t>study </a:t>
            </a:r>
            <a:r>
              <a:rPr sz="2000" i="1" spc="-65" dirty="0">
                <a:latin typeface="Arial"/>
                <a:cs typeface="Arial"/>
              </a:rPr>
              <a:t>did </a:t>
            </a:r>
            <a:r>
              <a:rPr sz="2000" i="1" spc="-55" dirty="0">
                <a:latin typeface="Arial"/>
                <a:cs typeface="Arial"/>
              </a:rPr>
              <a:t>not  </a:t>
            </a:r>
            <a:r>
              <a:rPr sz="2000" i="1" spc="-130" dirty="0">
                <a:latin typeface="Arial"/>
                <a:cs typeface="Arial"/>
              </a:rPr>
              <a:t>have </a:t>
            </a:r>
            <a:r>
              <a:rPr sz="2000" i="1" spc="-95" dirty="0">
                <a:latin typeface="Arial"/>
                <a:cs typeface="Arial"/>
              </a:rPr>
              <a:t>adequate </a:t>
            </a:r>
            <a:r>
              <a:rPr sz="2000" i="1" spc="-85" dirty="0">
                <a:latin typeface="Arial"/>
                <a:cs typeface="Arial"/>
              </a:rPr>
              <a:t>power  </a:t>
            </a:r>
            <a:r>
              <a:rPr sz="2000" i="1" spc="-20" dirty="0">
                <a:latin typeface="Arial"/>
                <a:cs typeface="Arial"/>
              </a:rPr>
              <a:t>to </a:t>
            </a:r>
            <a:r>
              <a:rPr sz="2000" i="1" spc="-130" dirty="0">
                <a:latin typeface="Arial"/>
                <a:cs typeface="Arial"/>
              </a:rPr>
              <a:t>examine </a:t>
            </a:r>
            <a:r>
              <a:rPr sz="2000" i="1" spc="-105" dirty="0">
                <a:latin typeface="Arial"/>
                <a:cs typeface="Arial"/>
              </a:rPr>
              <a:t>specific  </a:t>
            </a:r>
            <a:r>
              <a:rPr sz="2000" i="1" spc="-75" dirty="0">
                <a:latin typeface="Arial"/>
                <a:cs typeface="Arial"/>
              </a:rPr>
              <a:t>indicators, </a:t>
            </a:r>
            <a:r>
              <a:rPr sz="2000" spc="-80" dirty="0">
                <a:latin typeface="Arial"/>
                <a:cs typeface="Arial"/>
              </a:rPr>
              <a:t>those  </a:t>
            </a:r>
            <a:r>
              <a:rPr sz="2000" spc="-65" dirty="0">
                <a:latin typeface="Arial"/>
                <a:cs typeface="Arial"/>
              </a:rPr>
              <a:t>patients </a:t>
            </a:r>
            <a:r>
              <a:rPr sz="2000" spc="-90" dirty="0">
                <a:latin typeface="Arial"/>
                <a:cs typeface="Arial"/>
              </a:rPr>
              <a:t>receiving  </a:t>
            </a:r>
            <a:r>
              <a:rPr sz="2000" spc="-95" dirty="0">
                <a:latin typeface="Arial"/>
                <a:cs typeface="Arial"/>
              </a:rPr>
              <a:t>standard </a:t>
            </a:r>
            <a:r>
              <a:rPr sz="2000" spc="-15" dirty="0">
                <a:latin typeface="Arial"/>
                <a:cs typeface="Arial"/>
              </a:rPr>
              <a:t>of </a:t>
            </a:r>
            <a:r>
              <a:rPr sz="2000" spc="-114" dirty="0">
                <a:latin typeface="Arial"/>
                <a:cs typeface="Arial"/>
              </a:rPr>
              <a:t>care </a:t>
            </a:r>
            <a:r>
              <a:rPr sz="2000" spc="-50" dirty="0">
                <a:latin typeface="Arial"/>
                <a:cs typeface="Arial"/>
              </a:rPr>
              <a:t>did  </a:t>
            </a:r>
            <a:r>
              <a:rPr sz="2000" spc="-100" dirty="0">
                <a:latin typeface="Arial"/>
                <a:cs typeface="Arial"/>
              </a:rPr>
              <a:t>appear </a:t>
            </a:r>
            <a:r>
              <a:rPr sz="2000" spc="5" dirty="0">
                <a:latin typeface="Arial"/>
                <a:cs typeface="Arial"/>
              </a:rPr>
              <a:t>to </a:t>
            </a:r>
            <a:r>
              <a:rPr sz="2000" spc="-100" dirty="0">
                <a:latin typeface="Arial"/>
                <a:cs typeface="Arial"/>
              </a:rPr>
              <a:t>receive  </a:t>
            </a:r>
            <a:r>
              <a:rPr sz="2000" spc="-70" dirty="0">
                <a:latin typeface="Arial"/>
                <a:cs typeface="Arial"/>
              </a:rPr>
              <a:t>more </a:t>
            </a:r>
            <a:r>
              <a:rPr sz="2000" spc="-135" dirty="0">
                <a:latin typeface="Arial"/>
                <a:cs typeface="Arial"/>
              </a:rPr>
              <a:t>aggressive </a:t>
            </a:r>
            <a:r>
              <a:rPr sz="2000" spc="-114" dirty="0">
                <a:latin typeface="Arial"/>
                <a:cs typeface="Arial"/>
              </a:rPr>
              <a:t>care  </a:t>
            </a:r>
            <a:r>
              <a:rPr sz="2000" spc="-85" dirty="0">
                <a:latin typeface="Arial"/>
                <a:cs typeface="Arial"/>
              </a:rPr>
              <a:t>near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90" dirty="0">
                <a:latin typeface="Arial"/>
                <a:cs typeface="Arial"/>
              </a:rPr>
              <a:t>end </a:t>
            </a:r>
            <a:r>
              <a:rPr sz="2000" spc="-15" dirty="0">
                <a:latin typeface="Arial"/>
                <a:cs typeface="Arial"/>
              </a:rPr>
              <a:t>of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life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504" y="222504"/>
            <a:ext cx="5768340" cy="6489700"/>
            <a:chOff x="222504" y="222504"/>
            <a:chExt cx="5768340" cy="6489700"/>
          </a:xfrm>
        </p:grpSpPr>
        <p:sp>
          <p:nvSpPr>
            <p:cNvPr id="5" name="object 5"/>
            <p:cNvSpPr/>
            <p:nvPr/>
          </p:nvSpPr>
          <p:spPr>
            <a:xfrm>
              <a:off x="339295" y="369623"/>
              <a:ext cx="5524694" cy="62553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552" y="225552"/>
              <a:ext cx="5762625" cy="6483350"/>
            </a:xfrm>
            <a:custGeom>
              <a:avLst/>
              <a:gdLst/>
              <a:ahLst/>
              <a:cxnLst/>
              <a:rect l="l" t="t" r="r" b="b"/>
              <a:pathLst>
                <a:path w="5762625" h="6483350">
                  <a:moveTo>
                    <a:pt x="0" y="6483096"/>
                  </a:moveTo>
                  <a:lnTo>
                    <a:pt x="5762244" y="6483096"/>
                  </a:lnTo>
                  <a:lnTo>
                    <a:pt x="5762244" y="0"/>
                  </a:lnTo>
                  <a:lnTo>
                    <a:pt x="0" y="0"/>
                  </a:lnTo>
                  <a:lnTo>
                    <a:pt x="0" y="648309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58482" y="6621881"/>
            <a:ext cx="24060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latin typeface="Arial"/>
                <a:cs typeface="Arial"/>
              </a:rPr>
              <a:t>N </a:t>
            </a:r>
            <a:r>
              <a:rPr sz="1100" spc="-85" dirty="0">
                <a:latin typeface="Arial"/>
                <a:cs typeface="Arial"/>
              </a:rPr>
              <a:t>Engl </a:t>
            </a:r>
            <a:r>
              <a:rPr sz="1100" spc="-204" dirty="0">
                <a:latin typeface="Arial"/>
                <a:cs typeface="Arial"/>
              </a:rPr>
              <a:t>J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2010 </a:t>
            </a:r>
            <a:r>
              <a:rPr sz="1100" spc="-85" dirty="0">
                <a:latin typeface="Arial"/>
                <a:cs typeface="Arial"/>
              </a:rPr>
              <a:t>Aug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19;363(8):733-42.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8826" y="461899"/>
            <a:ext cx="3552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75" dirty="0"/>
              <a:t>AUDIENCE</a:t>
            </a:r>
            <a:r>
              <a:rPr spc="-390" dirty="0"/>
              <a:t> </a:t>
            </a:r>
            <a:r>
              <a:rPr spc="-640" dirty="0"/>
              <a:t>POLL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982584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41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do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you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know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about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palliative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and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hospice  </a:t>
            </a:r>
            <a:r>
              <a:rPr sz="3200" spc="-229" dirty="0">
                <a:latin typeface="Arial"/>
                <a:cs typeface="Arial"/>
              </a:rPr>
              <a:t>care?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Who </a:t>
            </a:r>
            <a:r>
              <a:rPr sz="3200" spc="-270" dirty="0">
                <a:latin typeface="Arial"/>
                <a:cs typeface="Arial"/>
              </a:rPr>
              <a:t>has </a:t>
            </a:r>
            <a:r>
              <a:rPr sz="3200" spc="-185" dirty="0">
                <a:latin typeface="Arial"/>
                <a:cs typeface="Arial"/>
              </a:rPr>
              <a:t>had </a:t>
            </a:r>
            <a:r>
              <a:rPr sz="3200" spc="-200" dirty="0">
                <a:latin typeface="Arial"/>
                <a:cs typeface="Arial"/>
              </a:rPr>
              <a:t>experiences </a:t>
            </a:r>
            <a:r>
              <a:rPr sz="3200" spc="-20" dirty="0">
                <a:latin typeface="Arial"/>
                <a:cs typeface="Arial"/>
              </a:rPr>
              <a:t>with </a:t>
            </a:r>
            <a:r>
              <a:rPr sz="3200" spc="-110" dirty="0">
                <a:latin typeface="Arial"/>
                <a:cs typeface="Arial"/>
              </a:rPr>
              <a:t>palliative</a:t>
            </a:r>
            <a:r>
              <a:rPr sz="3200" spc="-58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and/or  </a:t>
            </a:r>
            <a:r>
              <a:rPr sz="3200" spc="-185" dirty="0">
                <a:latin typeface="Arial"/>
                <a:cs typeface="Arial"/>
              </a:rPr>
              <a:t>hospice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229" dirty="0">
                <a:latin typeface="Arial"/>
                <a:cs typeface="Arial"/>
              </a:rPr>
              <a:t>care?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160" dirty="0">
                <a:latin typeface="Arial"/>
                <a:cs typeface="Arial"/>
              </a:rPr>
              <a:t>questions </a:t>
            </a:r>
            <a:r>
              <a:rPr sz="3200" spc="-125" dirty="0">
                <a:latin typeface="Arial"/>
                <a:cs typeface="Arial"/>
              </a:rPr>
              <a:t>do </a:t>
            </a:r>
            <a:r>
              <a:rPr sz="3200" spc="-160" dirty="0">
                <a:latin typeface="Arial"/>
                <a:cs typeface="Arial"/>
              </a:rPr>
              <a:t>you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have?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9170035" cy="6884034"/>
            <a:chOff x="-12191" y="0"/>
            <a:chExt cx="9170035" cy="6884034"/>
          </a:xfrm>
        </p:grpSpPr>
        <p:sp>
          <p:nvSpPr>
            <p:cNvPr id="4" name="object 4"/>
            <p:cNvSpPr/>
            <p:nvPr/>
          </p:nvSpPr>
          <p:spPr>
            <a:xfrm>
              <a:off x="762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2" y="1600962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83820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8382000" y="48768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" y="1600962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0" y="4876800"/>
                  </a:moveTo>
                  <a:lnTo>
                    <a:pt x="8382000" y="48768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9326" y="461899"/>
            <a:ext cx="3166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60" dirty="0"/>
              <a:t>So </a:t>
            </a:r>
            <a:r>
              <a:rPr spc="-254" dirty="0"/>
              <a:t>Let’s</a:t>
            </a:r>
            <a:r>
              <a:rPr spc="-130" dirty="0"/>
              <a:t> </a:t>
            </a:r>
            <a:r>
              <a:rPr spc="-235" dirty="0"/>
              <a:t>Think: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607946"/>
            <a:ext cx="69246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Would </a:t>
            </a:r>
            <a:r>
              <a:rPr sz="3200" spc="-385" dirty="0">
                <a:latin typeface="Arial"/>
                <a:cs typeface="Arial"/>
              </a:rPr>
              <a:t>AB </a:t>
            </a:r>
            <a:r>
              <a:rPr sz="3200" spc="-105" dirty="0">
                <a:latin typeface="Arial"/>
                <a:cs typeface="Arial"/>
              </a:rPr>
              <a:t>qualify </a:t>
            </a:r>
            <a:r>
              <a:rPr sz="3200" spc="-35" dirty="0">
                <a:latin typeface="Arial"/>
                <a:cs typeface="Arial"/>
              </a:rPr>
              <a:t>for </a:t>
            </a:r>
            <a:r>
              <a:rPr sz="3200" spc="-114" dirty="0">
                <a:latin typeface="Arial"/>
                <a:cs typeface="Arial"/>
              </a:rPr>
              <a:t>palliative</a:t>
            </a:r>
            <a:r>
              <a:rPr sz="3200" spc="-490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care?: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204" dirty="0">
                <a:latin typeface="Arial"/>
                <a:cs typeface="Arial"/>
              </a:rPr>
              <a:t>services </a:t>
            </a:r>
            <a:r>
              <a:rPr sz="3200" spc="-140" dirty="0">
                <a:latin typeface="Arial"/>
                <a:cs typeface="Arial"/>
              </a:rPr>
              <a:t>could </a:t>
            </a:r>
            <a:r>
              <a:rPr sz="3200" spc="-110" dirty="0">
                <a:latin typeface="Arial"/>
                <a:cs typeface="Arial"/>
              </a:rPr>
              <a:t>palliative </a:t>
            </a:r>
            <a:r>
              <a:rPr sz="3200" spc="-204" dirty="0">
                <a:latin typeface="Arial"/>
                <a:cs typeface="Arial"/>
              </a:rPr>
              <a:t>care</a:t>
            </a:r>
            <a:r>
              <a:rPr sz="3200" spc="-63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offer?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4827270"/>
            <a:ext cx="66725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Would </a:t>
            </a:r>
            <a:r>
              <a:rPr sz="3200" spc="-385" dirty="0">
                <a:latin typeface="Arial"/>
                <a:cs typeface="Arial"/>
              </a:rPr>
              <a:t>AB </a:t>
            </a:r>
            <a:r>
              <a:rPr sz="3200" spc="-175" dirty="0">
                <a:latin typeface="Arial"/>
                <a:cs typeface="Arial"/>
              </a:rPr>
              <a:t>need </a:t>
            </a:r>
            <a:r>
              <a:rPr sz="3200" spc="5" dirty="0">
                <a:latin typeface="Arial"/>
                <a:cs typeface="Arial"/>
              </a:rPr>
              <a:t>to </a:t>
            </a:r>
            <a:r>
              <a:rPr sz="3200" spc="-135" dirty="0">
                <a:latin typeface="Arial"/>
                <a:cs typeface="Arial"/>
              </a:rPr>
              <a:t>stop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chemotherapy?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" y="0"/>
            <a:ext cx="9138920" cy="6858000"/>
          </a:xfrm>
          <a:custGeom>
            <a:avLst/>
            <a:gdLst/>
            <a:ahLst/>
            <a:cxnLst/>
            <a:rect l="l" t="t" r="r" b="b"/>
            <a:pathLst>
              <a:path w="9138920" h="6858000">
                <a:moveTo>
                  <a:pt x="0" y="0"/>
                </a:moveTo>
                <a:lnTo>
                  <a:pt x="0" y="6857996"/>
                </a:lnTo>
                <a:lnTo>
                  <a:pt x="9138666" y="6857996"/>
                </a:lnTo>
                <a:lnTo>
                  <a:pt x="9138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4408754"/>
            <a:ext cx="6058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30" dirty="0"/>
              <a:t>DEMYSTIFYING </a:t>
            </a:r>
            <a:r>
              <a:rPr sz="4000" spc="-605" dirty="0"/>
              <a:t>HOSPICE</a:t>
            </a:r>
            <a:r>
              <a:rPr sz="4000" spc="-710" dirty="0"/>
              <a:t> </a:t>
            </a:r>
            <a:r>
              <a:rPr sz="4000" spc="-685" dirty="0"/>
              <a:t>CARE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0452" y="461899"/>
            <a:ext cx="49466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What </a:t>
            </a:r>
            <a:r>
              <a:rPr spc="-260" dirty="0"/>
              <a:t>is </a:t>
            </a:r>
            <a:r>
              <a:rPr spc="-300" dirty="0"/>
              <a:t>Hospice</a:t>
            </a:r>
            <a:r>
              <a:rPr spc="-515" dirty="0"/>
              <a:t> </a:t>
            </a:r>
            <a:r>
              <a:rPr spc="-405" dirty="0"/>
              <a:t>Care?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5008" y="3774947"/>
            <a:ext cx="8255634" cy="2662555"/>
            <a:chOff x="445008" y="3774947"/>
            <a:chExt cx="8255634" cy="2662555"/>
          </a:xfrm>
        </p:grpSpPr>
        <p:sp>
          <p:nvSpPr>
            <p:cNvPr id="4" name="object 4"/>
            <p:cNvSpPr/>
            <p:nvPr/>
          </p:nvSpPr>
          <p:spPr>
            <a:xfrm>
              <a:off x="457962" y="4171949"/>
              <a:ext cx="8229600" cy="2252980"/>
            </a:xfrm>
            <a:custGeom>
              <a:avLst/>
              <a:gdLst/>
              <a:ahLst/>
              <a:cxnLst/>
              <a:rect l="l" t="t" r="r" b="b"/>
              <a:pathLst>
                <a:path w="8229600" h="2252979">
                  <a:moveTo>
                    <a:pt x="8229600" y="0"/>
                  </a:moveTo>
                  <a:lnTo>
                    <a:pt x="0" y="0"/>
                  </a:lnTo>
                  <a:lnTo>
                    <a:pt x="0" y="2252472"/>
                  </a:lnTo>
                  <a:lnTo>
                    <a:pt x="8229600" y="225247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4171949"/>
              <a:ext cx="8229600" cy="2252980"/>
            </a:xfrm>
            <a:custGeom>
              <a:avLst/>
              <a:gdLst/>
              <a:ahLst/>
              <a:cxnLst/>
              <a:rect l="l" t="t" r="r" b="b"/>
              <a:pathLst>
                <a:path w="8229600" h="2252979">
                  <a:moveTo>
                    <a:pt x="0" y="2252472"/>
                  </a:moveTo>
                  <a:lnTo>
                    <a:pt x="8229600" y="225247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25247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441" y="3787901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5632704" y="0"/>
                  </a:moveTo>
                  <a:lnTo>
                    <a:pt x="128016" y="0"/>
                  </a:lnTo>
                  <a:lnTo>
                    <a:pt x="78186" y="10054"/>
                  </a:lnTo>
                  <a:lnTo>
                    <a:pt x="37495" y="37480"/>
                  </a:lnTo>
                  <a:lnTo>
                    <a:pt x="10060" y="78170"/>
                  </a:lnTo>
                  <a:lnTo>
                    <a:pt x="0" y="128016"/>
                  </a:lnTo>
                  <a:lnTo>
                    <a:pt x="0" y="640080"/>
                  </a:lnTo>
                  <a:lnTo>
                    <a:pt x="10060" y="689925"/>
                  </a:lnTo>
                  <a:lnTo>
                    <a:pt x="37495" y="730615"/>
                  </a:lnTo>
                  <a:lnTo>
                    <a:pt x="78186" y="758041"/>
                  </a:lnTo>
                  <a:lnTo>
                    <a:pt x="128016" y="768096"/>
                  </a:lnTo>
                  <a:lnTo>
                    <a:pt x="5632704" y="768096"/>
                  </a:lnTo>
                  <a:lnTo>
                    <a:pt x="5682549" y="758041"/>
                  </a:lnTo>
                  <a:lnTo>
                    <a:pt x="5723239" y="730615"/>
                  </a:lnTo>
                  <a:lnTo>
                    <a:pt x="5750665" y="689925"/>
                  </a:lnTo>
                  <a:lnTo>
                    <a:pt x="5760720" y="640080"/>
                  </a:lnTo>
                  <a:lnTo>
                    <a:pt x="5760720" y="128016"/>
                  </a:lnTo>
                  <a:lnTo>
                    <a:pt x="5750665" y="78170"/>
                  </a:lnTo>
                  <a:lnTo>
                    <a:pt x="5723239" y="37480"/>
                  </a:lnTo>
                  <a:lnTo>
                    <a:pt x="5682549" y="10054"/>
                  </a:lnTo>
                  <a:lnTo>
                    <a:pt x="5632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9441" y="3787901"/>
              <a:ext cx="5760720" cy="768350"/>
            </a:xfrm>
            <a:custGeom>
              <a:avLst/>
              <a:gdLst/>
              <a:ahLst/>
              <a:cxnLst/>
              <a:rect l="l" t="t" r="r" b="b"/>
              <a:pathLst>
                <a:path w="5760720" h="768350">
                  <a:moveTo>
                    <a:pt x="0" y="128016"/>
                  </a:moveTo>
                  <a:lnTo>
                    <a:pt x="10060" y="78170"/>
                  </a:lnTo>
                  <a:lnTo>
                    <a:pt x="37495" y="37480"/>
                  </a:lnTo>
                  <a:lnTo>
                    <a:pt x="78186" y="10054"/>
                  </a:lnTo>
                  <a:lnTo>
                    <a:pt x="128016" y="0"/>
                  </a:lnTo>
                  <a:lnTo>
                    <a:pt x="5632704" y="0"/>
                  </a:lnTo>
                  <a:lnTo>
                    <a:pt x="5682549" y="10054"/>
                  </a:lnTo>
                  <a:lnTo>
                    <a:pt x="5723239" y="37480"/>
                  </a:lnTo>
                  <a:lnTo>
                    <a:pt x="5750665" y="78170"/>
                  </a:lnTo>
                  <a:lnTo>
                    <a:pt x="5760720" y="128016"/>
                  </a:lnTo>
                  <a:lnTo>
                    <a:pt x="5760720" y="640080"/>
                  </a:lnTo>
                  <a:lnTo>
                    <a:pt x="5750665" y="689925"/>
                  </a:lnTo>
                  <a:lnTo>
                    <a:pt x="5723239" y="730615"/>
                  </a:lnTo>
                  <a:lnTo>
                    <a:pt x="5682549" y="758041"/>
                  </a:lnTo>
                  <a:lnTo>
                    <a:pt x="5632704" y="768096"/>
                  </a:lnTo>
                  <a:lnTo>
                    <a:pt x="128016" y="768096"/>
                  </a:lnTo>
                  <a:lnTo>
                    <a:pt x="78186" y="758041"/>
                  </a:lnTo>
                  <a:lnTo>
                    <a:pt x="37495" y="730615"/>
                  </a:lnTo>
                  <a:lnTo>
                    <a:pt x="10060" y="689925"/>
                  </a:lnTo>
                  <a:lnTo>
                    <a:pt x="0" y="640080"/>
                  </a:lnTo>
                  <a:lnTo>
                    <a:pt x="0" y="12801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07946"/>
            <a:ext cx="7468234" cy="460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671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spc="-2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Hospice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comes </a:t>
            </a:r>
            <a:r>
              <a:rPr sz="3200" spc="-55" dirty="0">
                <a:latin typeface="Arial"/>
                <a:cs typeface="Arial"/>
              </a:rPr>
              <a:t>from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140" dirty="0">
                <a:latin typeface="Arial"/>
                <a:cs typeface="Arial"/>
              </a:rPr>
              <a:t>Latin </a:t>
            </a:r>
            <a:r>
              <a:rPr sz="3200" spc="-145" dirty="0">
                <a:latin typeface="Arial"/>
                <a:cs typeface="Arial"/>
              </a:rPr>
              <a:t>words  </a:t>
            </a:r>
            <a:r>
              <a:rPr sz="3200" i="1" spc="-65" dirty="0">
                <a:latin typeface="Arial"/>
                <a:cs typeface="Arial"/>
              </a:rPr>
              <a:t>“hospitium”: </a:t>
            </a:r>
            <a:r>
              <a:rPr sz="3200" spc="-105" dirty="0">
                <a:latin typeface="Arial"/>
                <a:cs typeface="Arial"/>
              </a:rPr>
              <a:t>hospitality, </a:t>
            </a:r>
            <a:r>
              <a:rPr sz="3200" spc="-85" dirty="0">
                <a:latin typeface="Arial"/>
                <a:cs typeface="Arial"/>
              </a:rPr>
              <a:t>inn, </a:t>
            </a:r>
            <a:r>
              <a:rPr sz="3200" spc="-125" dirty="0">
                <a:latin typeface="Arial"/>
                <a:cs typeface="Arial"/>
              </a:rPr>
              <a:t>lodging,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and  </a:t>
            </a:r>
            <a:r>
              <a:rPr sz="3200" i="1" spc="-90" dirty="0">
                <a:latin typeface="Arial"/>
                <a:cs typeface="Arial"/>
              </a:rPr>
              <a:t>“hopes”</a:t>
            </a:r>
            <a:r>
              <a:rPr sz="3200" spc="-90" dirty="0">
                <a:latin typeface="Arial"/>
                <a:cs typeface="Arial"/>
              </a:rPr>
              <a:t>: </a:t>
            </a:r>
            <a:r>
              <a:rPr sz="3200" spc="-45" dirty="0">
                <a:latin typeface="Arial"/>
                <a:cs typeface="Arial"/>
              </a:rPr>
              <a:t>both </a:t>
            </a:r>
            <a:r>
              <a:rPr sz="3200" spc="-50" dirty="0">
                <a:latin typeface="Arial"/>
                <a:cs typeface="Arial"/>
              </a:rPr>
              <a:t>“host </a:t>
            </a:r>
            <a:r>
              <a:rPr sz="3200" spc="-170" dirty="0">
                <a:latin typeface="Arial"/>
                <a:cs typeface="Arial"/>
              </a:rPr>
              <a:t>and</a:t>
            </a:r>
            <a:r>
              <a:rPr sz="3200" spc="-470" dirty="0">
                <a:latin typeface="Arial"/>
                <a:cs typeface="Arial"/>
              </a:rPr>
              <a:t> </a:t>
            </a:r>
            <a:r>
              <a:rPr sz="3200" spc="-80" dirty="0">
                <a:latin typeface="Arial"/>
                <a:cs typeface="Arial"/>
              </a:rPr>
              <a:t>guest”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600">
              <a:latin typeface="Arial"/>
              <a:cs typeface="Arial"/>
            </a:endParaRPr>
          </a:p>
          <a:p>
            <a:pPr marL="588010">
              <a:lnSpc>
                <a:spcPct val="100000"/>
              </a:lnSpc>
            </a:pPr>
            <a:r>
              <a:rPr sz="2600" spc="-175" dirty="0">
                <a:latin typeface="Arial"/>
                <a:cs typeface="Arial"/>
              </a:rPr>
              <a:t>Hospice</a:t>
            </a:r>
            <a:r>
              <a:rPr sz="2600" spc="-215" dirty="0">
                <a:latin typeface="Arial"/>
                <a:cs typeface="Arial"/>
              </a:rPr>
              <a:t> </a:t>
            </a:r>
            <a:r>
              <a:rPr sz="2600" spc="-200" dirty="0">
                <a:latin typeface="Arial"/>
                <a:cs typeface="Arial"/>
              </a:rPr>
              <a:t>Care: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Arial"/>
              <a:cs typeface="Arial"/>
            </a:endParaRPr>
          </a:p>
          <a:p>
            <a:pPr marL="788035" marR="5080" lvl="1" indent="-228600">
              <a:lnSpc>
                <a:spcPts val="2860"/>
              </a:lnSpc>
              <a:buChar char="•"/>
              <a:tabLst>
                <a:tab pos="788670" algn="l"/>
              </a:tabLst>
            </a:pPr>
            <a:r>
              <a:rPr sz="2600" spc="-160" dirty="0">
                <a:latin typeface="Arial"/>
                <a:cs typeface="Arial"/>
              </a:rPr>
              <a:t>Program </a:t>
            </a:r>
            <a:r>
              <a:rPr sz="2600" spc="-20" dirty="0">
                <a:latin typeface="Arial"/>
                <a:cs typeface="Arial"/>
              </a:rPr>
              <a:t>of </a:t>
            </a:r>
            <a:r>
              <a:rPr sz="2600" spc="-155" dirty="0">
                <a:latin typeface="Arial"/>
                <a:cs typeface="Arial"/>
              </a:rPr>
              <a:t>care </a:t>
            </a:r>
            <a:r>
              <a:rPr sz="2600" spc="-135" dirty="0">
                <a:latin typeface="Arial"/>
                <a:cs typeface="Arial"/>
              </a:rPr>
              <a:t>and </a:t>
            </a:r>
            <a:r>
              <a:rPr sz="2600" spc="-70" dirty="0">
                <a:latin typeface="Arial"/>
                <a:cs typeface="Arial"/>
              </a:rPr>
              <a:t>support </a:t>
            </a:r>
            <a:r>
              <a:rPr sz="2600" spc="-25" dirty="0">
                <a:latin typeface="Arial"/>
                <a:cs typeface="Arial"/>
              </a:rPr>
              <a:t>for </a:t>
            </a:r>
            <a:r>
              <a:rPr sz="2600" spc="-100" dirty="0">
                <a:latin typeface="Arial"/>
                <a:cs typeface="Arial"/>
              </a:rPr>
              <a:t>people </a:t>
            </a:r>
            <a:r>
              <a:rPr sz="2600" spc="-80" dirty="0">
                <a:latin typeface="Arial"/>
                <a:cs typeface="Arial"/>
              </a:rPr>
              <a:t>who </a:t>
            </a:r>
            <a:r>
              <a:rPr sz="2600" spc="-130" dirty="0">
                <a:latin typeface="Arial"/>
                <a:cs typeface="Arial"/>
              </a:rPr>
              <a:t>are  </a:t>
            </a:r>
            <a:r>
              <a:rPr sz="2600" spc="-65" dirty="0">
                <a:latin typeface="Arial"/>
                <a:cs typeface="Arial"/>
              </a:rPr>
              <a:t>terminally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ill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30" dirty="0">
                <a:latin typeface="Arial"/>
                <a:cs typeface="Arial"/>
              </a:rPr>
              <a:t>(within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10" dirty="0">
                <a:latin typeface="Arial"/>
                <a:cs typeface="Arial"/>
              </a:rPr>
              <a:t>last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105" dirty="0">
                <a:latin typeface="Arial"/>
                <a:cs typeface="Arial"/>
              </a:rPr>
              <a:t>weeks/few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months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of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60" dirty="0">
                <a:latin typeface="Arial"/>
                <a:cs typeface="Arial"/>
              </a:rPr>
              <a:t>life)</a:t>
            </a:r>
            <a:endParaRPr sz="2600">
              <a:latin typeface="Arial"/>
              <a:cs typeface="Arial"/>
            </a:endParaRPr>
          </a:p>
          <a:p>
            <a:pPr marL="788035" marR="398780" lvl="1" indent="-228600">
              <a:lnSpc>
                <a:spcPts val="2860"/>
              </a:lnSpc>
              <a:spcBef>
                <a:spcPts val="475"/>
              </a:spcBef>
              <a:buChar char="•"/>
              <a:tabLst>
                <a:tab pos="788670" algn="l"/>
              </a:tabLst>
            </a:pPr>
            <a:r>
              <a:rPr sz="2600" spc="-225" dirty="0">
                <a:latin typeface="Arial"/>
                <a:cs typeface="Arial"/>
              </a:rPr>
              <a:t>Focus </a:t>
            </a:r>
            <a:r>
              <a:rPr sz="2600" spc="-150" dirty="0">
                <a:latin typeface="Arial"/>
                <a:cs typeface="Arial"/>
              </a:rPr>
              <a:t>is </a:t>
            </a:r>
            <a:r>
              <a:rPr sz="2600" spc="-95" dirty="0">
                <a:latin typeface="Arial"/>
                <a:cs typeface="Arial"/>
              </a:rPr>
              <a:t>on </a:t>
            </a:r>
            <a:r>
              <a:rPr sz="2600" spc="-60" dirty="0">
                <a:latin typeface="Arial"/>
                <a:cs typeface="Arial"/>
              </a:rPr>
              <a:t>comfort, </a:t>
            </a:r>
            <a:r>
              <a:rPr sz="2600" spc="-20" dirty="0">
                <a:latin typeface="Arial"/>
                <a:cs typeface="Arial"/>
              </a:rPr>
              <a:t>not </a:t>
            </a:r>
            <a:r>
              <a:rPr sz="2600" spc="-100" dirty="0">
                <a:latin typeface="Arial"/>
                <a:cs typeface="Arial"/>
              </a:rPr>
              <a:t>curing. </a:t>
            </a:r>
            <a:r>
              <a:rPr sz="2600" spc="-135" dirty="0">
                <a:latin typeface="Arial"/>
                <a:cs typeface="Arial"/>
              </a:rPr>
              <a:t>Supports</a:t>
            </a:r>
            <a:r>
              <a:rPr sz="2600" spc="-370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death  </a:t>
            </a:r>
            <a:r>
              <a:rPr sz="2600" spc="-5" dirty="0">
                <a:latin typeface="Arial"/>
                <a:cs typeface="Arial"/>
              </a:rPr>
              <a:t>with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dignity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1498" y="461899"/>
            <a:ext cx="3469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0" dirty="0"/>
              <a:t>Hospice</a:t>
            </a:r>
            <a:r>
              <a:rPr spc="-390" dirty="0"/>
              <a:t> </a:t>
            </a:r>
            <a:r>
              <a:rPr spc="-190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7958455" cy="4577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3535">
              <a:lnSpc>
                <a:spcPts val="3240"/>
              </a:lnSpc>
              <a:spcBef>
                <a:spcPts val="50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10" dirty="0">
                <a:latin typeface="Arial"/>
                <a:cs typeface="Arial"/>
              </a:rPr>
              <a:t>In </a:t>
            </a:r>
            <a:r>
              <a:rPr sz="3000" spc="-140" dirty="0">
                <a:latin typeface="Arial"/>
                <a:cs typeface="Arial"/>
              </a:rPr>
              <a:t>1982, </a:t>
            </a:r>
            <a:r>
              <a:rPr sz="3000" spc="-245" dirty="0">
                <a:latin typeface="Arial"/>
                <a:cs typeface="Arial"/>
              </a:rPr>
              <a:t>Congress </a:t>
            </a:r>
            <a:r>
              <a:rPr sz="3000" spc="-110" dirty="0">
                <a:latin typeface="Arial"/>
                <a:cs typeface="Arial"/>
              </a:rPr>
              <a:t>included </a:t>
            </a:r>
            <a:r>
              <a:rPr sz="3000" spc="-260" dirty="0">
                <a:latin typeface="Arial"/>
                <a:cs typeface="Arial"/>
              </a:rPr>
              <a:t>a </a:t>
            </a:r>
            <a:r>
              <a:rPr sz="3000" spc="-114" dirty="0">
                <a:latin typeface="Arial"/>
                <a:cs typeface="Arial"/>
              </a:rPr>
              <a:t>provision </a:t>
            </a:r>
            <a:r>
              <a:rPr sz="3000" spc="5" dirty="0">
                <a:latin typeface="Arial"/>
                <a:cs typeface="Arial"/>
              </a:rPr>
              <a:t>to </a:t>
            </a:r>
            <a:r>
              <a:rPr sz="3000" spc="-135" dirty="0">
                <a:latin typeface="Arial"/>
                <a:cs typeface="Arial"/>
              </a:rPr>
              <a:t>create </a:t>
            </a:r>
            <a:r>
              <a:rPr sz="3000" spc="-260" dirty="0">
                <a:latin typeface="Arial"/>
                <a:cs typeface="Arial"/>
              </a:rPr>
              <a:t>a  </a:t>
            </a:r>
            <a:r>
              <a:rPr sz="3000" spc="-125" dirty="0">
                <a:latin typeface="Arial"/>
                <a:cs typeface="Arial"/>
              </a:rPr>
              <a:t>Medicare </a:t>
            </a:r>
            <a:r>
              <a:rPr sz="3000" spc="-155" dirty="0">
                <a:latin typeface="Arial"/>
                <a:cs typeface="Arial"/>
              </a:rPr>
              <a:t>hospice </a:t>
            </a:r>
            <a:r>
              <a:rPr sz="3000" spc="-60" dirty="0">
                <a:latin typeface="Arial"/>
                <a:cs typeface="Arial"/>
              </a:rPr>
              <a:t>benefit </a:t>
            </a:r>
            <a:r>
              <a:rPr sz="3000" spc="-65" dirty="0">
                <a:latin typeface="Arial"/>
                <a:cs typeface="Arial"/>
              </a:rPr>
              <a:t>in </a:t>
            </a:r>
            <a:r>
              <a:rPr sz="3000" spc="-50" dirty="0">
                <a:latin typeface="Arial"/>
                <a:cs typeface="Arial"/>
              </a:rPr>
              <a:t>the </a:t>
            </a:r>
            <a:r>
              <a:rPr sz="3000" spc="-385" dirty="0">
                <a:latin typeface="Arial"/>
                <a:cs typeface="Arial"/>
              </a:rPr>
              <a:t>Tax </a:t>
            </a:r>
            <a:r>
              <a:rPr sz="3000" spc="-140" dirty="0">
                <a:latin typeface="Arial"/>
                <a:cs typeface="Arial"/>
              </a:rPr>
              <a:t>Equity </a:t>
            </a:r>
            <a:r>
              <a:rPr sz="3000" spc="-160" dirty="0">
                <a:latin typeface="Arial"/>
                <a:cs typeface="Arial"/>
              </a:rPr>
              <a:t>and  </a:t>
            </a:r>
            <a:r>
              <a:rPr sz="3000" spc="-220" dirty="0">
                <a:latin typeface="Arial"/>
                <a:cs typeface="Arial"/>
              </a:rPr>
              <a:t>Fiscal </a:t>
            </a:r>
            <a:r>
              <a:rPr sz="3000" spc="-150" dirty="0">
                <a:latin typeface="Arial"/>
                <a:cs typeface="Arial"/>
              </a:rPr>
              <a:t>Responsibility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135" dirty="0">
                <a:latin typeface="Arial"/>
                <a:cs typeface="Arial"/>
              </a:rPr>
              <a:t>Act</a:t>
            </a:r>
            <a:endParaRPr sz="3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135" dirty="0">
                <a:latin typeface="Arial"/>
                <a:cs typeface="Arial"/>
              </a:rPr>
              <a:t>Part </a:t>
            </a:r>
            <a:r>
              <a:rPr sz="2600" spc="-20" dirty="0">
                <a:latin typeface="Arial"/>
                <a:cs typeface="Arial"/>
              </a:rPr>
              <a:t>of </a:t>
            </a:r>
            <a:r>
              <a:rPr sz="2600" spc="-110" dirty="0">
                <a:latin typeface="Arial"/>
                <a:cs typeface="Arial"/>
              </a:rPr>
              <a:t>Medicare </a:t>
            </a:r>
            <a:r>
              <a:rPr sz="2600" spc="-135" dirty="0">
                <a:latin typeface="Arial"/>
                <a:cs typeface="Arial"/>
              </a:rPr>
              <a:t>Part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270" dirty="0">
                <a:latin typeface="Arial"/>
                <a:cs typeface="Arial"/>
              </a:rPr>
              <a:t>A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50">
              <a:latin typeface="Arial"/>
              <a:cs typeface="Arial"/>
            </a:endParaRPr>
          </a:p>
          <a:p>
            <a:pPr marL="355600" marR="151765" indent="-343535">
              <a:lnSpc>
                <a:spcPts val="3240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05" dirty="0">
                <a:latin typeface="Arial"/>
                <a:cs typeface="Arial"/>
              </a:rPr>
              <a:t>Optional </a:t>
            </a:r>
            <a:r>
              <a:rPr sz="3000" spc="-125" dirty="0">
                <a:latin typeface="Arial"/>
                <a:cs typeface="Arial"/>
              </a:rPr>
              <a:t>state </a:t>
            </a:r>
            <a:r>
              <a:rPr sz="3000" spc="-120" dirty="0">
                <a:latin typeface="Arial"/>
                <a:cs typeface="Arial"/>
              </a:rPr>
              <a:t>plan </a:t>
            </a:r>
            <a:r>
              <a:rPr sz="3000" spc="-155" dirty="0">
                <a:latin typeface="Arial"/>
                <a:cs typeface="Arial"/>
              </a:rPr>
              <a:t>service </a:t>
            </a:r>
            <a:r>
              <a:rPr sz="3000" spc="-25" dirty="0">
                <a:latin typeface="Arial"/>
                <a:cs typeface="Arial"/>
              </a:rPr>
              <a:t>that </a:t>
            </a:r>
            <a:r>
              <a:rPr sz="3000" spc="-140" dirty="0">
                <a:latin typeface="Arial"/>
                <a:cs typeface="Arial"/>
              </a:rPr>
              <a:t>includes </a:t>
            </a:r>
            <a:r>
              <a:rPr sz="3000" spc="-185" dirty="0">
                <a:latin typeface="Arial"/>
                <a:cs typeface="Arial"/>
              </a:rPr>
              <a:t>an</a:t>
            </a:r>
            <a:r>
              <a:rPr sz="3000" spc="-420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array 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180" dirty="0">
                <a:latin typeface="Arial"/>
                <a:cs typeface="Arial"/>
              </a:rPr>
              <a:t>services </a:t>
            </a:r>
            <a:r>
              <a:rPr sz="3000" spc="-100" dirty="0">
                <a:latin typeface="Arial"/>
                <a:cs typeface="Arial"/>
              </a:rPr>
              <a:t>furnished </a:t>
            </a:r>
            <a:r>
              <a:rPr sz="3000" spc="5" dirty="0">
                <a:latin typeface="Arial"/>
                <a:cs typeface="Arial"/>
              </a:rPr>
              <a:t>to </a:t>
            </a:r>
            <a:r>
              <a:rPr sz="3000" spc="-80" dirty="0">
                <a:latin typeface="Arial"/>
                <a:cs typeface="Arial"/>
              </a:rPr>
              <a:t>terminally </a:t>
            </a:r>
            <a:r>
              <a:rPr sz="3000" spc="-5" dirty="0">
                <a:latin typeface="Arial"/>
                <a:cs typeface="Arial"/>
              </a:rPr>
              <a:t>ill</a:t>
            </a:r>
            <a:r>
              <a:rPr sz="3000" spc="-500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individuals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marR="1783080" indent="-343535">
              <a:lnSpc>
                <a:spcPts val="324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245" dirty="0">
                <a:latin typeface="Arial"/>
                <a:cs typeface="Arial"/>
              </a:rPr>
              <a:t>These </a:t>
            </a:r>
            <a:r>
              <a:rPr sz="3000" spc="-180" dirty="0">
                <a:latin typeface="Arial"/>
                <a:cs typeface="Arial"/>
              </a:rPr>
              <a:t>services </a:t>
            </a:r>
            <a:r>
              <a:rPr sz="3000" spc="-155" dirty="0">
                <a:latin typeface="Arial"/>
                <a:cs typeface="Arial"/>
              </a:rPr>
              <a:t>are </a:t>
            </a:r>
            <a:r>
              <a:rPr sz="3000" spc="-110" dirty="0">
                <a:latin typeface="Arial"/>
                <a:cs typeface="Arial"/>
              </a:rPr>
              <a:t>carried </a:t>
            </a:r>
            <a:r>
              <a:rPr sz="3000" spc="-25" dirty="0">
                <a:latin typeface="Arial"/>
                <a:cs typeface="Arial"/>
              </a:rPr>
              <a:t>out </a:t>
            </a:r>
            <a:r>
              <a:rPr sz="3000" spc="-145" dirty="0">
                <a:latin typeface="Arial"/>
                <a:cs typeface="Arial"/>
              </a:rPr>
              <a:t>by</a:t>
            </a:r>
            <a:r>
              <a:rPr sz="3000" spc="-225" dirty="0">
                <a:latin typeface="Arial"/>
                <a:cs typeface="Arial"/>
              </a:rPr>
              <a:t> </a:t>
            </a:r>
            <a:r>
              <a:rPr sz="3000" spc="-100" dirty="0">
                <a:latin typeface="Arial"/>
                <a:cs typeface="Arial"/>
              </a:rPr>
              <a:t>non-  </a:t>
            </a:r>
            <a:r>
              <a:rPr sz="3000" spc="-125" dirty="0">
                <a:latin typeface="Arial"/>
                <a:cs typeface="Arial"/>
              </a:rPr>
              <a:t>governmental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204" dirty="0">
                <a:latin typeface="Arial"/>
                <a:cs typeface="Arial"/>
              </a:rPr>
              <a:t>agencies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0" y="461899"/>
            <a:ext cx="5641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9" dirty="0"/>
              <a:t>Who </a:t>
            </a:r>
            <a:r>
              <a:rPr spc="-260" dirty="0"/>
              <a:t>is </a:t>
            </a:r>
            <a:r>
              <a:rPr spc="-300" dirty="0"/>
              <a:t>Hospice </a:t>
            </a:r>
            <a:r>
              <a:rPr spc="-390" dirty="0"/>
              <a:t>Care</a:t>
            </a:r>
            <a:r>
              <a:rPr spc="-535" dirty="0"/>
              <a:t> </a:t>
            </a:r>
            <a:r>
              <a:rPr spc="-330" dirty="0"/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43300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10" dirty="0">
                <a:latin typeface="Arial"/>
                <a:cs typeface="Arial"/>
              </a:rPr>
              <a:t>Appropriate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Candidates: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161" y="2475738"/>
            <a:ext cx="7353300" cy="2554605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00">
              <a:latin typeface="Times New Roman"/>
              <a:cs typeface="Times New Roman"/>
            </a:endParaRPr>
          </a:p>
          <a:p>
            <a:pPr marL="433705" marR="840105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433705" algn="l"/>
                <a:tab pos="434340" algn="l"/>
              </a:tabLst>
            </a:pPr>
            <a:r>
              <a:rPr sz="2400" spc="-165" dirty="0">
                <a:latin typeface="Arial"/>
                <a:cs typeface="Arial"/>
              </a:rPr>
              <a:t>Prognosis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165" dirty="0">
                <a:latin typeface="Arial"/>
                <a:cs typeface="Arial"/>
              </a:rPr>
              <a:t>&lt;6 </a:t>
            </a:r>
            <a:r>
              <a:rPr sz="2400" spc="-95" dirty="0">
                <a:latin typeface="Arial"/>
                <a:cs typeface="Arial"/>
              </a:rPr>
              <a:t>months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45" dirty="0">
                <a:latin typeface="Arial"/>
                <a:cs typeface="Arial"/>
              </a:rPr>
              <a:t>certified </a:t>
            </a:r>
            <a:r>
              <a:rPr sz="2400" spc="-120" dirty="0">
                <a:latin typeface="Arial"/>
                <a:cs typeface="Arial"/>
              </a:rPr>
              <a:t>by 2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physicians  </a:t>
            </a:r>
            <a:r>
              <a:rPr sz="2400" spc="-75" dirty="0">
                <a:latin typeface="Arial"/>
                <a:cs typeface="Arial"/>
              </a:rPr>
              <a:t>(primary </a:t>
            </a:r>
            <a:r>
              <a:rPr sz="2400" spc="-135" dirty="0">
                <a:latin typeface="Arial"/>
                <a:cs typeface="Arial"/>
              </a:rPr>
              <a:t>physician and </a:t>
            </a:r>
            <a:r>
              <a:rPr sz="2400" spc="-125" dirty="0">
                <a:latin typeface="Arial"/>
                <a:cs typeface="Arial"/>
              </a:rPr>
              <a:t>hospice </a:t>
            </a:r>
            <a:r>
              <a:rPr sz="2400" spc="-110" dirty="0">
                <a:latin typeface="Arial"/>
                <a:cs typeface="Arial"/>
              </a:rPr>
              <a:t>medical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director)</a:t>
            </a:r>
            <a:endParaRPr sz="2400">
              <a:latin typeface="Arial"/>
              <a:cs typeface="Arial"/>
            </a:endParaRPr>
          </a:p>
          <a:p>
            <a:pPr marL="433705" marR="156210" indent="-342900">
              <a:lnSpc>
                <a:spcPct val="100000"/>
              </a:lnSpc>
              <a:buChar char="•"/>
              <a:tabLst>
                <a:tab pos="433705" algn="l"/>
                <a:tab pos="434340" algn="l"/>
              </a:tabLst>
            </a:pPr>
            <a:r>
              <a:rPr sz="2400" spc="-100" dirty="0">
                <a:latin typeface="Arial"/>
                <a:cs typeface="Arial"/>
              </a:rPr>
              <a:t>Patient </a:t>
            </a:r>
            <a:r>
              <a:rPr sz="2400" spc="-190" dirty="0">
                <a:latin typeface="Arial"/>
                <a:cs typeface="Arial"/>
              </a:rPr>
              <a:t>has </a:t>
            </a:r>
            <a:r>
              <a:rPr sz="2400" spc="-120" dirty="0">
                <a:latin typeface="Arial"/>
                <a:cs typeface="Arial"/>
              </a:rPr>
              <a:t>consented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120" dirty="0">
                <a:latin typeface="Arial"/>
                <a:cs typeface="Arial"/>
              </a:rPr>
              <a:t>accept </a:t>
            </a:r>
            <a:r>
              <a:rPr sz="2400" spc="-125" dirty="0">
                <a:latin typeface="Arial"/>
                <a:cs typeface="Arial"/>
              </a:rPr>
              <a:t>hospice </a:t>
            </a:r>
            <a:r>
              <a:rPr sz="2400" spc="-145" dirty="0">
                <a:latin typeface="Arial"/>
                <a:cs typeface="Arial"/>
              </a:rPr>
              <a:t>services </a:t>
            </a:r>
            <a:r>
              <a:rPr sz="2400" spc="-50" dirty="0">
                <a:latin typeface="Arial"/>
                <a:cs typeface="Arial"/>
              </a:rPr>
              <a:t>in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lieu 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100" dirty="0">
                <a:latin typeface="Arial"/>
                <a:cs typeface="Arial"/>
              </a:rPr>
              <a:t>Medicare </a:t>
            </a:r>
            <a:r>
              <a:rPr sz="2400" spc="-90" dirty="0">
                <a:latin typeface="Arial"/>
                <a:cs typeface="Arial"/>
              </a:rPr>
              <a:t>reimbursement </a:t>
            </a:r>
            <a:r>
              <a:rPr sz="2400" spc="-25" dirty="0">
                <a:latin typeface="Arial"/>
                <a:cs typeface="Arial"/>
              </a:rPr>
              <a:t>for </a:t>
            </a:r>
            <a:r>
              <a:rPr sz="2400" spc="-95" dirty="0">
                <a:latin typeface="Arial"/>
                <a:cs typeface="Arial"/>
              </a:rPr>
              <a:t>curative </a:t>
            </a:r>
            <a:r>
              <a:rPr sz="2400" spc="-170" dirty="0">
                <a:latin typeface="Arial"/>
                <a:cs typeface="Arial"/>
              </a:rPr>
              <a:t>disease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433705" indent="-343535">
              <a:lnSpc>
                <a:spcPct val="100000"/>
              </a:lnSpc>
              <a:buChar char="•"/>
              <a:tabLst>
                <a:tab pos="433705" algn="l"/>
                <a:tab pos="434340" algn="l"/>
              </a:tabLst>
            </a:pPr>
            <a:r>
              <a:rPr sz="2400" spc="-190" dirty="0">
                <a:latin typeface="Arial"/>
                <a:cs typeface="Arial"/>
              </a:rPr>
              <a:t>Lives </a:t>
            </a:r>
            <a:r>
              <a:rPr sz="2400" spc="-50" dirty="0">
                <a:latin typeface="Arial"/>
                <a:cs typeface="Arial"/>
              </a:rPr>
              <a:t>in </a:t>
            </a:r>
            <a:r>
              <a:rPr sz="2400" spc="-125" dirty="0">
                <a:latin typeface="Arial"/>
                <a:cs typeface="Arial"/>
              </a:rPr>
              <a:t>service </a:t>
            </a:r>
            <a:r>
              <a:rPr sz="2400" spc="-145" dirty="0">
                <a:latin typeface="Arial"/>
                <a:cs typeface="Arial"/>
              </a:rPr>
              <a:t>area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4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provider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organization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142" y="5271922"/>
            <a:ext cx="7912100" cy="109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00" dirty="0">
                <a:latin typeface="Arial"/>
                <a:cs typeface="Arial"/>
              </a:rPr>
              <a:t>Notice </a:t>
            </a:r>
            <a:r>
              <a:rPr sz="2700" spc="-75" dirty="0">
                <a:latin typeface="Arial"/>
                <a:cs typeface="Arial"/>
              </a:rPr>
              <a:t>what </a:t>
            </a:r>
            <a:r>
              <a:rPr sz="2700" spc="-155" dirty="0">
                <a:latin typeface="Arial"/>
                <a:cs typeface="Arial"/>
              </a:rPr>
              <a:t>is </a:t>
            </a:r>
            <a:r>
              <a:rPr sz="2700" spc="-20" dirty="0">
                <a:latin typeface="Arial"/>
                <a:cs typeface="Arial"/>
              </a:rPr>
              <a:t>not </a:t>
            </a:r>
            <a:r>
              <a:rPr sz="2700" spc="-55" dirty="0">
                <a:latin typeface="Arial"/>
                <a:cs typeface="Arial"/>
              </a:rPr>
              <a:t>in </a:t>
            </a:r>
            <a:r>
              <a:rPr sz="2700" spc="-45" dirty="0">
                <a:latin typeface="Arial"/>
                <a:cs typeface="Arial"/>
              </a:rPr>
              <a:t>the </a:t>
            </a:r>
            <a:r>
              <a:rPr sz="2700" spc="-50" dirty="0">
                <a:latin typeface="Arial"/>
                <a:cs typeface="Arial"/>
              </a:rPr>
              <a:t>eligibility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criteria:</a:t>
            </a:r>
            <a:endParaRPr sz="2700">
              <a:latin typeface="Arial"/>
              <a:cs typeface="Arial"/>
            </a:endParaRPr>
          </a:p>
          <a:p>
            <a:pPr marL="756285" marR="5080" indent="-287020">
              <a:lnSpc>
                <a:spcPts val="23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– </a:t>
            </a:r>
            <a:r>
              <a:rPr sz="2400" spc="-200" dirty="0">
                <a:latin typeface="Arial"/>
                <a:cs typeface="Arial"/>
              </a:rPr>
              <a:t>Does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spc="-90" dirty="0">
                <a:latin typeface="Arial"/>
                <a:cs typeface="Arial"/>
              </a:rPr>
              <a:t>include </a:t>
            </a:r>
            <a:r>
              <a:rPr sz="2400" spc="-195" dirty="0">
                <a:latin typeface="Arial"/>
                <a:cs typeface="Arial"/>
              </a:rPr>
              <a:t>DNR/DNI </a:t>
            </a:r>
            <a:r>
              <a:rPr sz="2400" spc="-30" dirty="0">
                <a:latin typeface="Arial"/>
                <a:cs typeface="Arial"/>
              </a:rPr>
              <a:t>or </a:t>
            </a:r>
            <a:r>
              <a:rPr sz="2400" spc="-135" dirty="0">
                <a:latin typeface="Arial"/>
                <a:cs typeface="Arial"/>
              </a:rPr>
              <a:t>agreeing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20" dirty="0">
                <a:latin typeface="Arial"/>
                <a:cs typeface="Arial"/>
              </a:rPr>
              <a:t>not </a:t>
            </a:r>
            <a:r>
              <a:rPr sz="2400" spc="-35" dirty="0">
                <a:latin typeface="Arial"/>
                <a:cs typeface="Arial"/>
              </a:rPr>
              <a:t>return </a:t>
            </a:r>
            <a:r>
              <a:rPr sz="2400" spc="5" dirty="0">
                <a:latin typeface="Arial"/>
                <a:cs typeface="Arial"/>
              </a:rPr>
              <a:t>to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  </a:t>
            </a:r>
            <a:r>
              <a:rPr sz="2400" spc="-85" dirty="0">
                <a:latin typeface="Arial"/>
                <a:cs typeface="Arial"/>
              </a:rPr>
              <a:t>hospital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271" y="6499352"/>
            <a:ext cx="2944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Arial"/>
                <a:cs typeface="Arial"/>
              </a:rPr>
              <a:t>DNR/DNI: </a:t>
            </a:r>
            <a:r>
              <a:rPr sz="1400" spc="-105" dirty="0">
                <a:latin typeface="Arial"/>
                <a:cs typeface="Arial"/>
              </a:rPr>
              <a:t>Do </a:t>
            </a:r>
            <a:r>
              <a:rPr sz="1400" spc="-35" dirty="0">
                <a:latin typeface="Arial"/>
                <a:cs typeface="Arial"/>
              </a:rPr>
              <a:t>Not </a:t>
            </a:r>
            <a:r>
              <a:rPr sz="1400" spc="-95" dirty="0">
                <a:latin typeface="Arial"/>
                <a:cs typeface="Arial"/>
              </a:rPr>
              <a:t>Resuscitate </a:t>
            </a:r>
            <a:r>
              <a:rPr sz="1400" spc="-20" dirty="0">
                <a:latin typeface="Arial"/>
                <a:cs typeface="Arial"/>
              </a:rPr>
              <a:t>or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Intubate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675" dirty="0"/>
              <a:t>POP</a:t>
            </a:r>
            <a:r>
              <a:rPr spc="-395" dirty="0"/>
              <a:t> </a:t>
            </a:r>
            <a:r>
              <a:rPr spc="-445" dirty="0"/>
              <a:t>QUIZ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684770" cy="305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80" dirty="0">
                <a:latin typeface="Arial"/>
                <a:cs typeface="Arial"/>
              </a:rPr>
              <a:t>When </a:t>
            </a:r>
            <a:r>
              <a:rPr sz="3200" spc="-145" dirty="0">
                <a:latin typeface="Arial"/>
                <a:cs typeface="Arial"/>
              </a:rPr>
              <a:t>prognosticating </a:t>
            </a:r>
            <a:r>
              <a:rPr sz="3200" spc="-275" dirty="0">
                <a:latin typeface="Arial"/>
                <a:cs typeface="Arial"/>
              </a:rPr>
              <a:t>a </a:t>
            </a:r>
            <a:r>
              <a:rPr sz="3200" spc="-80" dirty="0">
                <a:latin typeface="Arial"/>
                <a:cs typeface="Arial"/>
              </a:rPr>
              <a:t>patient </a:t>
            </a:r>
            <a:r>
              <a:rPr sz="3200" spc="-160" dirty="0">
                <a:latin typeface="Arial"/>
                <a:cs typeface="Arial"/>
              </a:rPr>
              <a:t>(considering  </a:t>
            </a:r>
            <a:r>
              <a:rPr sz="3200" spc="-120" dirty="0">
                <a:latin typeface="Arial"/>
                <a:cs typeface="Arial"/>
              </a:rPr>
              <a:t>how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long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they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patient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has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to</a:t>
            </a:r>
            <a:r>
              <a:rPr sz="3200" spc="-21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live),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providers?: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95" dirty="0">
                <a:latin typeface="Arial"/>
                <a:cs typeface="Arial"/>
              </a:rPr>
              <a:t>A.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Over-prognosticate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40" dirty="0">
                <a:latin typeface="Arial"/>
                <a:cs typeface="Arial"/>
              </a:rPr>
              <a:t>B.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Under-prognosticate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315" dirty="0">
                <a:latin typeface="Arial"/>
                <a:cs typeface="Arial"/>
              </a:rPr>
              <a:t>C. </a:t>
            </a:r>
            <a:r>
              <a:rPr sz="2800" spc="-160" dirty="0">
                <a:latin typeface="Arial"/>
                <a:cs typeface="Arial"/>
              </a:rPr>
              <a:t>Get </a:t>
            </a:r>
            <a:r>
              <a:rPr sz="2800" spc="65" dirty="0">
                <a:latin typeface="Arial"/>
                <a:cs typeface="Arial"/>
              </a:rPr>
              <a:t>it </a:t>
            </a:r>
            <a:r>
              <a:rPr sz="2800" spc="-75" dirty="0">
                <a:latin typeface="Arial"/>
                <a:cs typeface="Arial"/>
              </a:rPr>
              <a:t>just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right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50" dirty="0">
                <a:latin typeface="Arial"/>
                <a:cs typeface="Arial"/>
              </a:rPr>
              <a:t>D. </a:t>
            </a:r>
            <a:r>
              <a:rPr sz="2800" spc="-100" dirty="0">
                <a:latin typeface="Arial"/>
                <a:cs typeface="Arial"/>
              </a:rPr>
              <a:t>I </a:t>
            </a:r>
            <a:r>
              <a:rPr sz="2800" spc="-195" dirty="0">
                <a:latin typeface="Arial"/>
                <a:cs typeface="Arial"/>
              </a:rPr>
              <a:t>have </a:t>
            </a:r>
            <a:r>
              <a:rPr sz="2800" spc="-105" dirty="0">
                <a:latin typeface="Arial"/>
                <a:cs typeface="Arial"/>
              </a:rPr>
              <a:t>no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idea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4074" y="496950"/>
            <a:ext cx="68364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29" dirty="0"/>
              <a:t>How </a:t>
            </a:r>
            <a:r>
              <a:rPr sz="4000" spc="-145" dirty="0"/>
              <a:t>do </a:t>
            </a:r>
            <a:r>
              <a:rPr sz="4000" spc="-195" dirty="0"/>
              <a:t>we </a:t>
            </a:r>
            <a:r>
              <a:rPr sz="4000" spc="-165" dirty="0"/>
              <a:t>know </a:t>
            </a:r>
            <a:r>
              <a:rPr sz="4000" spc="40" dirty="0"/>
              <a:t>if </a:t>
            </a:r>
            <a:r>
              <a:rPr sz="4000" spc="95" dirty="0"/>
              <a:t>it</a:t>
            </a:r>
            <a:r>
              <a:rPr sz="4000" spc="-540" dirty="0"/>
              <a:t> </a:t>
            </a:r>
            <a:r>
              <a:rPr sz="4000" spc="-275" dirty="0"/>
              <a:t>&lt;6 </a:t>
            </a:r>
            <a:r>
              <a:rPr sz="4000" spc="-185" dirty="0"/>
              <a:t>months?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140" y="1537842"/>
            <a:ext cx="7475855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406400" algn="l"/>
                <a:tab pos="407034" algn="l"/>
              </a:tabLst>
            </a:pPr>
            <a:r>
              <a:rPr sz="2700" spc="-185" dirty="0">
                <a:latin typeface="Arial"/>
                <a:cs typeface="Arial"/>
              </a:rPr>
              <a:t>Prognosis </a:t>
            </a:r>
            <a:r>
              <a:rPr sz="2700" spc="-155" dirty="0">
                <a:latin typeface="Arial"/>
                <a:cs typeface="Arial"/>
              </a:rPr>
              <a:t>is </a:t>
            </a:r>
            <a:r>
              <a:rPr sz="2700" spc="-190" dirty="0">
                <a:latin typeface="Arial"/>
                <a:cs typeface="Arial"/>
              </a:rPr>
              <a:t>always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uncertain</a:t>
            </a:r>
            <a:endParaRPr sz="27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10"/>
              </a:spcBef>
              <a:buChar char="–"/>
              <a:tabLst>
                <a:tab pos="807720" algn="l"/>
              </a:tabLst>
            </a:pPr>
            <a:r>
              <a:rPr sz="2400" spc="-175" dirty="0">
                <a:latin typeface="Arial"/>
                <a:cs typeface="Arial"/>
              </a:rPr>
              <a:t>Physicians </a:t>
            </a:r>
            <a:r>
              <a:rPr sz="2400" spc="-100" dirty="0">
                <a:latin typeface="Arial"/>
                <a:cs typeface="Arial"/>
              </a:rPr>
              <a:t>overestimate </a:t>
            </a:r>
            <a:r>
              <a:rPr sz="2400" spc="-110" dirty="0">
                <a:latin typeface="Arial"/>
                <a:cs typeface="Arial"/>
              </a:rPr>
              <a:t>survival </a:t>
            </a:r>
            <a:r>
              <a:rPr sz="2400" spc="-125" dirty="0">
                <a:latin typeface="Arial"/>
                <a:cs typeface="Arial"/>
              </a:rPr>
              <a:t>by </a:t>
            </a:r>
            <a:r>
              <a:rPr sz="2400" spc="-210" dirty="0">
                <a:latin typeface="Arial"/>
                <a:cs typeface="Arial"/>
              </a:rPr>
              <a:t>a </a:t>
            </a:r>
            <a:r>
              <a:rPr sz="2400" spc="-60" dirty="0">
                <a:latin typeface="Arial"/>
                <a:cs typeface="Arial"/>
              </a:rPr>
              <a:t>factor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5.3</a:t>
            </a:r>
            <a:r>
              <a:rPr sz="2400" spc="-150" baseline="24305" dirty="0">
                <a:latin typeface="Arial"/>
                <a:cs typeface="Arial"/>
              </a:rPr>
              <a:t>1</a:t>
            </a:r>
            <a:endParaRPr sz="2400" baseline="24305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buChar char="–"/>
              <a:tabLst>
                <a:tab pos="807720" algn="l"/>
              </a:tabLst>
            </a:pPr>
            <a:r>
              <a:rPr sz="2400" spc="-145" dirty="0">
                <a:latin typeface="Arial"/>
                <a:cs typeface="Arial"/>
              </a:rPr>
              <a:t>There </a:t>
            </a:r>
            <a:r>
              <a:rPr sz="2400" spc="-125" dirty="0">
                <a:latin typeface="Arial"/>
                <a:cs typeface="Arial"/>
              </a:rPr>
              <a:t>are </a:t>
            </a:r>
            <a:r>
              <a:rPr sz="2400" spc="-155" dirty="0">
                <a:latin typeface="Arial"/>
                <a:cs typeface="Arial"/>
              </a:rPr>
              <a:t>some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tools:</a:t>
            </a:r>
            <a:endParaRPr sz="2400">
              <a:latin typeface="Arial"/>
              <a:cs typeface="Arial"/>
            </a:endParaRPr>
          </a:p>
          <a:p>
            <a:pPr marL="1206500" lvl="2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1206500" algn="l"/>
                <a:tab pos="1207135" algn="l"/>
              </a:tabLst>
            </a:pPr>
            <a:r>
              <a:rPr sz="2000" spc="-135" dirty="0">
                <a:latin typeface="Arial"/>
                <a:cs typeface="Arial"/>
              </a:rPr>
              <a:t>ePrognosis</a:t>
            </a:r>
            <a:endParaRPr sz="2000">
              <a:latin typeface="Arial"/>
              <a:cs typeface="Arial"/>
            </a:endParaRPr>
          </a:p>
          <a:p>
            <a:pPr marL="1663700" lvl="3" indent="-229235">
              <a:lnSpc>
                <a:spcPts val="2035"/>
              </a:lnSpc>
              <a:spcBef>
                <a:spcPts val="15"/>
              </a:spcBef>
              <a:buChar char="–"/>
              <a:tabLst>
                <a:tab pos="1664335" algn="l"/>
              </a:tabLst>
            </a:pPr>
            <a:r>
              <a:rPr sz="1700" spc="-55" dirty="0">
                <a:latin typeface="Arial"/>
                <a:cs typeface="Arial"/>
                <a:hlinkClick r:id="rId2"/>
              </a:rPr>
              <a:t>http://eprognosis.ucsf.edu/</a:t>
            </a:r>
            <a:endParaRPr sz="1700">
              <a:latin typeface="Arial"/>
              <a:cs typeface="Arial"/>
            </a:endParaRPr>
          </a:p>
          <a:p>
            <a:pPr marL="1206500" lvl="2" indent="-229235">
              <a:lnSpc>
                <a:spcPts val="2395"/>
              </a:lnSpc>
              <a:buChar char="•"/>
              <a:tabLst>
                <a:tab pos="1206500" algn="l"/>
                <a:tab pos="1207135" algn="l"/>
              </a:tabLst>
            </a:pPr>
            <a:r>
              <a:rPr sz="2000" spc="-380" dirty="0">
                <a:latin typeface="Arial"/>
                <a:cs typeface="Arial"/>
              </a:rPr>
              <a:t>SEER </a:t>
            </a:r>
            <a:r>
              <a:rPr sz="2000" spc="-105" dirty="0">
                <a:latin typeface="Arial"/>
                <a:cs typeface="Arial"/>
              </a:rPr>
              <a:t>(Surveillance, </a:t>
            </a:r>
            <a:r>
              <a:rPr sz="2000" spc="-110" dirty="0">
                <a:latin typeface="Arial"/>
                <a:cs typeface="Arial"/>
              </a:rPr>
              <a:t>Epidemiology, </a:t>
            </a:r>
            <a:r>
              <a:rPr sz="2000" spc="-105" dirty="0">
                <a:latin typeface="Arial"/>
                <a:cs typeface="Arial"/>
              </a:rPr>
              <a:t>and </a:t>
            </a:r>
            <a:r>
              <a:rPr sz="2000" spc="-170" dirty="0">
                <a:latin typeface="Arial"/>
                <a:cs typeface="Arial"/>
              </a:rPr>
              <a:t>End </a:t>
            </a:r>
            <a:r>
              <a:rPr sz="2000" spc="-140" dirty="0">
                <a:latin typeface="Arial"/>
                <a:cs typeface="Arial"/>
              </a:rPr>
              <a:t>Results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Program)</a:t>
            </a:r>
            <a:endParaRPr sz="2000">
              <a:latin typeface="Arial"/>
              <a:cs typeface="Arial"/>
            </a:endParaRPr>
          </a:p>
          <a:p>
            <a:pPr marL="1663700" lvl="3" indent="-229235">
              <a:lnSpc>
                <a:spcPts val="2035"/>
              </a:lnSpc>
              <a:spcBef>
                <a:spcPts val="15"/>
              </a:spcBef>
              <a:buChar char="–"/>
              <a:tabLst>
                <a:tab pos="1664335" algn="l"/>
              </a:tabLst>
            </a:pPr>
            <a:r>
              <a:rPr sz="1700" spc="-60" dirty="0">
                <a:latin typeface="Arial"/>
                <a:cs typeface="Arial"/>
                <a:hlinkClick r:id="rId3"/>
              </a:rPr>
              <a:t>http://seer.cancer.gov/</a:t>
            </a:r>
            <a:endParaRPr sz="1700">
              <a:latin typeface="Arial"/>
              <a:cs typeface="Arial"/>
            </a:endParaRPr>
          </a:p>
          <a:p>
            <a:pPr marL="1206500" lvl="2" indent="-229235">
              <a:lnSpc>
                <a:spcPts val="2155"/>
              </a:lnSpc>
              <a:buChar char="•"/>
              <a:tabLst>
                <a:tab pos="1206500" algn="l"/>
                <a:tab pos="1207135" algn="l"/>
              </a:tabLst>
            </a:pPr>
            <a:r>
              <a:rPr sz="2000" spc="-85" dirty="0">
                <a:latin typeface="Arial"/>
                <a:cs typeface="Arial"/>
              </a:rPr>
              <a:t>Statistical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models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estimate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clinical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trajectory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of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some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chronic</a:t>
            </a:r>
            <a:endParaRPr sz="2000">
              <a:latin typeface="Arial"/>
              <a:cs typeface="Arial"/>
            </a:endParaRPr>
          </a:p>
          <a:p>
            <a:pPr marL="1206500">
              <a:lnSpc>
                <a:spcPts val="2160"/>
              </a:lnSpc>
            </a:pPr>
            <a:r>
              <a:rPr sz="2000" spc="-145" dirty="0">
                <a:latin typeface="Arial"/>
                <a:cs typeface="Arial"/>
              </a:rPr>
              <a:t>diseases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buChar char="•"/>
              <a:tabLst>
                <a:tab pos="406400" algn="l"/>
                <a:tab pos="407034" algn="l"/>
              </a:tabLst>
            </a:pPr>
            <a:r>
              <a:rPr sz="2700" spc="-150" dirty="0">
                <a:latin typeface="Arial"/>
                <a:cs typeface="Arial"/>
              </a:rPr>
              <a:t>Providers </a:t>
            </a:r>
            <a:r>
              <a:rPr sz="2700" spc="-110" dirty="0">
                <a:latin typeface="Arial"/>
                <a:cs typeface="Arial"/>
              </a:rPr>
              <a:t>prognosticate </a:t>
            </a:r>
            <a:r>
              <a:rPr sz="2700" spc="-55" dirty="0">
                <a:latin typeface="Arial"/>
                <a:cs typeface="Arial"/>
              </a:rPr>
              <a:t>in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-165" dirty="0">
                <a:latin typeface="Arial"/>
                <a:cs typeface="Arial"/>
              </a:rPr>
              <a:t>ranges:</a:t>
            </a:r>
            <a:endParaRPr sz="2700">
              <a:latin typeface="Arial"/>
              <a:cs typeface="Arial"/>
            </a:endParaRPr>
          </a:p>
          <a:p>
            <a:pPr marL="807085" lvl="1" indent="-287020">
              <a:lnSpc>
                <a:spcPct val="100000"/>
              </a:lnSpc>
              <a:spcBef>
                <a:spcPts val="10"/>
              </a:spcBef>
              <a:buChar char="–"/>
              <a:tabLst>
                <a:tab pos="807720" algn="l"/>
              </a:tabLst>
            </a:pPr>
            <a:r>
              <a:rPr sz="2400" spc="-95" dirty="0">
                <a:latin typeface="Arial"/>
                <a:cs typeface="Arial"/>
              </a:rPr>
              <a:t>“Hours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60" dirty="0">
                <a:latin typeface="Arial"/>
                <a:cs typeface="Arial"/>
              </a:rPr>
              <a:t>days”, </a:t>
            </a:r>
            <a:r>
              <a:rPr sz="2400" spc="-145" dirty="0">
                <a:latin typeface="Arial"/>
                <a:cs typeface="Arial"/>
              </a:rPr>
              <a:t>“days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140" dirty="0">
                <a:latin typeface="Arial"/>
                <a:cs typeface="Arial"/>
              </a:rPr>
              <a:t>weeks”, </a:t>
            </a:r>
            <a:r>
              <a:rPr sz="2400" spc="-110" dirty="0">
                <a:latin typeface="Arial"/>
                <a:cs typeface="Arial"/>
              </a:rPr>
              <a:t>“weeks </a:t>
            </a:r>
            <a:r>
              <a:rPr sz="2400" spc="5" dirty="0">
                <a:latin typeface="Arial"/>
                <a:cs typeface="Arial"/>
              </a:rPr>
              <a:t>to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months”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2450">
              <a:latin typeface="Arial"/>
              <a:cs typeface="Arial"/>
            </a:endParaRPr>
          </a:p>
          <a:p>
            <a:pPr marL="406400" indent="-343535">
              <a:lnSpc>
                <a:spcPct val="100000"/>
              </a:lnSpc>
              <a:buChar char="•"/>
              <a:tabLst>
                <a:tab pos="406400" algn="l"/>
                <a:tab pos="407034" algn="l"/>
              </a:tabLst>
            </a:pPr>
            <a:r>
              <a:rPr sz="2700" spc="-160" dirty="0">
                <a:latin typeface="Arial"/>
                <a:cs typeface="Arial"/>
              </a:rPr>
              <a:t>There </a:t>
            </a:r>
            <a:r>
              <a:rPr sz="2700" spc="-155" dirty="0">
                <a:latin typeface="Arial"/>
                <a:cs typeface="Arial"/>
              </a:rPr>
              <a:t>is </a:t>
            </a:r>
            <a:r>
              <a:rPr sz="2700" spc="-280" dirty="0">
                <a:latin typeface="Arial"/>
                <a:cs typeface="Arial"/>
              </a:rPr>
              <a:t>NO </a:t>
            </a:r>
            <a:r>
              <a:rPr sz="2700" spc="-90" dirty="0">
                <a:latin typeface="Arial"/>
                <a:cs typeface="Arial"/>
              </a:rPr>
              <a:t>penalty </a:t>
            </a:r>
            <a:r>
              <a:rPr sz="2700" spc="25" dirty="0">
                <a:latin typeface="Arial"/>
                <a:cs typeface="Arial"/>
              </a:rPr>
              <a:t>if </a:t>
            </a:r>
            <a:r>
              <a:rPr sz="2700" spc="-235" dirty="0">
                <a:latin typeface="Arial"/>
                <a:cs typeface="Arial"/>
              </a:rPr>
              <a:t>a </a:t>
            </a:r>
            <a:r>
              <a:rPr sz="2700" spc="-55" dirty="0">
                <a:latin typeface="Arial"/>
                <a:cs typeface="Arial"/>
              </a:rPr>
              <a:t>patient </a:t>
            </a:r>
            <a:r>
              <a:rPr sz="2700" spc="-170" dirty="0">
                <a:latin typeface="Arial"/>
                <a:cs typeface="Arial"/>
              </a:rPr>
              <a:t>does </a:t>
            </a:r>
            <a:r>
              <a:rPr sz="2700" spc="-125" dirty="0">
                <a:latin typeface="Arial"/>
                <a:cs typeface="Arial"/>
              </a:rPr>
              <a:t>survive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longer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7802" y="6634988"/>
            <a:ext cx="2268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rlito"/>
                <a:cs typeface="Carlito"/>
              </a:rPr>
              <a:t>1. BMJ. 2000 </a:t>
            </a:r>
            <a:r>
              <a:rPr sz="1100" spc="-5" dirty="0">
                <a:latin typeface="Carlito"/>
                <a:cs typeface="Carlito"/>
              </a:rPr>
              <a:t>Feb</a:t>
            </a:r>
            <a:r>
              <a:rPr sz="1100" spc="-70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19;320(7233):469-72.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303" y="1594103"/>
            <a:ext cx="7327900" cy="4584700"/>
            <a:chOff x="908303" y="1594103"/>
            <a:chExt cx="7327900" cy="4584700"/>
          </a:xfrm>
        </p:grpSpPr>
        <p:sp>
          <p:nvSpPr>
            <p:cNvPr id="3" name="object 3"/>
            <p:cNvSpPr/>
            <p:nvPr/>
          </p:nvSpPr>
          <p:spPr>
            <a:xfrm>
              <a:off x="914399" y="1600199"/>
              <a:ext cx="7315200" cy="457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1351" y="1597151"/>
              <a:ext cx="7321550" cy="4578350"/>
            </a:xfrm>
            <a:custGeom>
              <a:avLst/>
              <a:gdLst/>
              <a:ahLst/>
              <a:cxnLst/>
              <a:rect l="l" t="t" r="r" b="b"/>
              <a:pathLst>
                <a:path w="7321550" h="4578350">
                  <a:moveTo>
                    <a:pt x="0" y="4578096"/>
                  </a:moveTo>
                  <a:lnTo>
                    <a:pt x="7321296" y="4578096"/>
                  </a:lnTo>
                  <a:lnTo>
                    <a:pt x="7321296" y="0"/>
                  </a:lnTo>
                  <a:lnTo>
                    <a:pt x="0" y="0"/>
                  </a:lnTo>
                  <a:lnTo>
                    <a:pt x="0" y="457809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0497" y="597535"/>
            <a:ext cx="576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5" dirty="0"/>
              <a:t>Disease </a:t>
            </a:r>
            <a:r>
              <a:rPr sz="2800" spc="-125" dirty="0"/>
              <a:t>Trajectory: </a:t>
            </a:r>
            <a:r>
              <a:rPr sz="2800" spc="-210" dirty="0"/>
              <a:t>Cancer </a:t>
            </a:r>
            <a:r>
              <a:rPr sz="2800" spc="-155" dirty="0"/>
              <a:t>(Solid</a:t>
            </a:r>
            <a:r>
              <a:rPr sz="2800" spc="-10" dirty="0"/>
              <a:t> </a:t>
            </a:r>
            <a:r>
              <a:rPr sz="2800" spc="-160" dirty="0"/>
              <a:t>Tumor)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5409057" y="6621881"/>
            <a:ext cx="36531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Carlito"/>
                <a:cs typeface="Carlito"/>
                <a:hlinkClick r:id="rId3"/>
              </a:rPr>
              <a:t>http://www.scotland.gov.uk/Publications/2008/10/01091608/3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477" y="384174"/>
            <a:ext cx="60807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0875" marR="5080" indent="-1908810">
              <a:lnSpc>
                <a:spcPct val="100000"/>
              </a:lnSpc>
              <a:spcBef>
                <a:spcPts val="95"/>
              </a:spcBef>
            </a:pPr>
            <a:r>
              <a:rPr sz="2800" spc="-225" dirty="0"/>
              <a:t>Disease </a:t>
            </a:r>
            <a:r>
              <a:rPr sz="2800" spc="-125" dirty="0"/>
              <a:t>Trajectory: </a:t>
            </a:r>
            <a:r>
              <a:rPr sz="2800" spc="-160" dirty="0"/>
              <a:t>Chronic </a:t>
            </a:r>
            <a:r>
              <a:rPr sz="2800" spc="-229" dirty="0"/>
              <a:t>Disease </a:t>
            </a:r>
            <a:r>
              <a:rPr sz="2800" spc="-155" dirty="0"/>
              <a:t>Failure  </a:t>
            </a:r>
            <a:r>
              <a:rPr sz="2800" spc="-95" dirty="0"/>
              <a:t>(i.e. </a:t>
            </a:r>
            <a:r>
              <a:rPr sz="2800" spc="-415" dirty="0"/>
              <a:t>CHF,</a:t>
            </a:r>
            <a:r>
              <a:rPr sz="2800" spc="-170" dirty="0"/>
              <a:t> </a:t>
            </a:r>
            <a:r>
              <a:rPr sz="2800" spc="-360" dirty="0"/>
              <a:t>COPD)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908303" y="1484375"/>
            <a:ext cx="7327900" cy="4693920"/>
            <a:chOff x="908303" y="1484375"/>
            <a:chExt cx="7327900" cy="4693920"/>
          </a:xfrm>
        </p:grpSpPr>
        <p:sp>
          <p:nvSpPr>
            <p:cNvPr id="4" name="object 4"/>
            <p:cNvSpPr/>
            <p:nvPr/>
          </p:nvSpPr>
          <p:spPr>
            <a:xfrm>
              <a:off x="914399" y="1490471"/>
              <a:ext cx="7315200" cy="468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1351" y="1487423"/>
              <a:ext cx="7321550" cy="4688205"/>
            </a:xfrm>
            <a:custGeom>
              <a:avLst/>
              <a:gdLst/>
              <a:ahLst/>
              <a:cxnLst/>
              <a:rect l="l" t="t" r="r" b="b"/>
              <a:pathLst>
                <a:path w="7321550" h="4688205">
                  <a:moveTo>
                    <a:pt x="0" y="4687824"/>
                  </a:moveTo>
                  <a:lnTo>
                    <a:pt x="7321296" y="4687824"/>
                  </a:lnTo>
                  <a:lnTo>
                    <a:pt x="7321296" y="0"/>
                  </a:lnTo>
                  <a:lnTo>
                    <a:pt x="0" y="0"/>
                  </a:lnTo>
                  <a:lnTo>
                    <a:pt x="0" y="4687824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09057" y="6621881"/>
            <a:ext cx="36531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Carlito"/>
                <a:cs typeface="Carlito"/>
                <a:hlinkClick r:id="rId3"/>
              </a:rPr>
              <a:t>http://www.scotland.gov.uk/Publications/2008/10/01091608/3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597535"/>
            <a:ext cx="57524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5" dirty="0"/>
              <a:t>Disease </a:t>
            </a:r>
            <a:r>
              <a:rPr sz="2800" spc="-125" dirty="0"/>
              <a:t>Trajectory: </a:t>
            </a:r>
            <a:r>
              <a:rPr sz="2800" spc="-110" dirty="0"/>
              <a:t>Frailty </a:t>
            </a:r>
            <a:r>
              <a:rPr sz="2800" spc="-155" dirty="0"/>
              <a:t>and</a:t>
            </a:r>
            <a:r>
              <a:rPr sz="2800" spc="-80" dirty="0"/>
              <a:t> </a:t>
            </a:r>
            <a:r>
              <a:rPr sz="2800" spc="-135" dirty="0"/>
              <a:t>Dementia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908303" y="1594103"/>
            <a:ext cx="7327900" cy="4584700"/>
            <a:chOff x="908303" y="1594103"/>
            <a:chExt cx="7327900" cy="4584700"/>
          </a:xfrm>
        </p:grpSpPr>
        <p:sp>
          <p:nvSpPr>
            <p:cNvPr id="4" name="object 4"/>
            <p:cNvSpPr/>
            <p:nvPr/>
          </p:nvSpPr>
          <p:spPr>
            <a:xfrm>
              <a:off x="914399" y="1600199"/>
              <a:ext cx="7315200" cy="4572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1351" y="1597151"/>
              <a:ext cx="7321550" cy="4578350"/>
            </a:xfrm>
            <a:custGeom>
              <a:avLst/>
              <a:gdLst/>
              <a:ahLst/>
              <a:cxnLst/>
              <a:rect l="l" t="t" r="r" b="b"/>
              <a:pathLst>
                <a:path w="7321550" h="4578350">
                  <a:moveTo>
                    <a:pt x="0" y="4578096"/>
                  </a:moveTo>
                  <a:lnTo>
                    <a:pt x="7321296" y="4578096"/>
                  </a:lnTo>
                  <a:lnTo>
                    <a:pt x="7321296" y="0"/>
                  </a:lnTo>
                  <a:lnTo>
                    <a:pt x="0" y="0"/>
                  </a:lnTo>
                  <a:lnTo>
                    <a:pt x="0" y="4578096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09057" y="6621881"/>
            <a:ext cx="365315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Carlito"/>
                <a:cs typeface="Carlito"/>
                <a:hlinkClick r:id="rId3"/>
              </a:rPr>
              <a:t>http://www.scotland.gov.uk/Publications/2008/10/01091608/3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01973" y="461899"/>
            <a:ext cx="1945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Meet</a:t>
            </a:r>
            <a:r>
              <a:rPr spc="-380" dirty="0"/>
              <a:t> </a:t>
            </a:r>
            <a:r>
              <a:rPr spc="-535" dirty="0"/>
              <a:t>AB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77466"/>
            <a:ext cx="3771900" cy="45986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875665" indent="-343535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20" dirty="0">
                <a:latin typeface="Arial"/>
                <a:cs typeface="Arial"/>
              </a:rPr>
              <a:t>48 </a:t>
            </a:r>
            <a:r>
              <a:rPr sz="2400" spc="-25" dirty="0">
                <a:latin typeface="Arial"/>
                <a:cs typeface="Arial"/>
              </a:rPr>
              <a:t>y/o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self-identified  </a:t>
            </a:r>
            <a:r>
              <a:rPr sz="2400" spc="-195" dirty="0">
                <a:latin typeface="Arial"/>
                <a:cs typeface="Arial"/>
              </a:rPr>
              <a:t>Caucasian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female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Arial"/>
              <a:cs typeface="Arial"/>
            </a:endParaRPr>
          </a:p>
          <a:p>
            <a:pPr marL="355600" indent="-343535">
              <a:lnSpc>
                <a:spcPts val="2735"/>
              </a:lnSpc>
              <a:buChar char="•"/>
              <a:tabLst>
                <a:tab pos="355600" algn="l"/>
                <a:tab pos="356235" algn="l"/>
              </a:tabLst>
            </a:pPr>
            <a:r>
              <a:rPr sz="2400" spc="-155" dirty="0">
                <a:latin typeface="Arial"/>
                <a:cs typeface="Arial"/>
              </a:rPr>
              <a:t>Diagnosed </a:t>
            </a:r>
            <a:r>
              <a:rPr sz="2400" spc="-10" dirty="0">
                <a:latin typeface="Arial"/>
                <a:cs typeface="Arial"/>
              </a:rPr>
              <a:t>with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T3N0M1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spc="-120" dirty="0">
                <a:latin typeface="Arial"/>
                <a:cs typeface="Arial"/>
              </a:rPr>
              <a:t>Appendiceal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80" dirty="0">
                <a:latin typeface="Arial"/>
                <a:cs typeface="Arial"/>
              </a:rPr>
              <a:t>Cancer</a:t>
            </a:r>
            <a:endParaRPr sz="2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85" dirty="0">
                <a:latin typeface="Arial"/>
                <a:cs typeface="Arial"/>
              </a:rPr>
              <a:t>Approximately </a:t>
            </a:r>
            <a:r>
              <a:rPr sz="2000" spc="-100" dirty="0">
                <a:latin typeface="Arial"/>
                <a:cs typeface="Arial"/>
              </a:rPr>
              <a:t>3 </a:t>
            </a:r>
            <a:r>
              <a:rPr sz="2000" spc="-345" dirty="0">
                <a:latin typeface="Arial"/>
                <a:cs typeface="Arial"/>
              </a:rPr>
              <a:t>½ </a:t>
            </a:r>
            <a:r>
              <a:rPr sz="2000" spc="-135" dirty="0">
                <a:latin typeface="Arial"/>
                <a:cs typeface="Arial"/>
              </a:rPr>
              <a:t>years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ago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10" dirty="0">
                <a:latin typeface="Arial"/>
                <a:cs typeface="Arial"/>
              </a:rPr>
              <a:t>S/p </a:t>
            </a:r>
            <a:r>
              <a:rPr sz="2000" spc="-120" dirty="0">
                <a:latin typeface="Arial"/>
                <a:cs typeface="Arial"/>
              </a:rPr>
              <a:t>many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treatments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ts val="228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100" dirty="0">
                <a:latin typeface="Arial"/>
                <a:cs typeface="Arial"/>
              </a:rPr>
              <a:t>May </a:t>
            </a:r>
            <a:r>
              <a:rPr sz="2000" spc="-15" dirty="0">
                <a:latin typeface="Arial"/>
                <a:cs typeface="Arial"/>
              </a:rPr>
              <a:t>not </a:t>
            </a:r>
            <a:r>
              <a:rPr sz="2000" spc="-100" dirty="0">
                <a:latin typeface="Arial"/>
                <a:cs typeface="Arial"/>
              </a:rPr>
              <a:t>be </a:t>
            </a:r>
            <a:r>
              <a:rPr sz="2000" spc="-130" dirty="0">
                <a:latin typeface="Arial"/>
                <a:cs typeface="Arial"/>
              </a:rPr>
              <a:t>any </a:t>
            </a:r>
            <a:r>
              <a:rPr sz="2000" spc="-70" dirty="0">
                <a:latin typeface="Arial"/>
                <a:cs typeface="Arial"/>
              </a:rPr>
              <a:t>more</a:t>
            </a:r>
            <a:r>
              <a:rPr sz="2000" spc="-31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options</a:t>
            </a:r>
            <a:endParaRPr sz="2000">
              <a:latin typeface="Arial"/>
              <a:cs typeface="Arial"/>
            </a:endParaRPr>
          </a:p>
          <a:p>
            <a:pPr marL="756285">
              <a:lnSpc>
                <a:spcPts val="2280"/>
              </a:lnSpc>
            </a:pPr>
            <a:r>
              <a:rPr sz="2000" spc="-50" dirty="0">
                <a:latin typeface="Arial"/>
                <a:cs typeface="Arial"/>
              </a:rPr>
              <a:t>(s/p </a:t>
            </a:r>
            <a:r>
              <a:rPr sz="2000" spc="-100" dirty="0">
                <a:latin typeface="Arial"/>
                <a:cs typeface="Arial"/>
              </a:rPr>
              <a:t>1 </a:t>
            </a:r>
            <a:r>
              <a:rPr sz="2000" spc="-110" dirty="0">
                <a:latin typeface="Arial"/>
                <a:cs typeface="Arial"/>
              </a:rPr>
              <a:t>week </a:t>
            </a:r>
            <a:r>
              <a:rPr sz="2000" spc="-35" dirty="0">
                <a:latin typeface="Arial"/>
                <a:cs typeface="Arial"/>
              </a:rPr>
              <a:t>after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240" dirty="0">
                <a:latin typeface="Arial"/>
                <a:cs typeface="Arial"/>
              </a:rPr>
              <a:t>HIPEC)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Arial"/>
              <a:cs typeface="Arial"/>
            </a:endParaRPr>
          </a:p>
          <a:p>
            <a:pPr marL="355600" indent="-343535">
              <a:lnSpc>
                <a:spcPts val="2735"/>
              </a:lnSpc>
              <a:spcBef>
                <a:spcPts val="5"/>
              </a:spcBef>
              <a:buChar char="•"/>
              <a:tabLst>
                <a:tab pos="355600" algn="l"/>
                <a:tab pos="356235" algn="l"/>
              </a:tabLst>
            </a:pPr>
            <a:r>
              <a:rPr sz="2400" spc="-120" dirty="0">
                <a:latin typeface="Arial"/>
                <a:cs typeface="Arial"/>
              </a:rPr>
              <a:t>When </a:t>
            </a:r>
            <a:r>
              <a:rPr sz="2400" spc="-85" dirty="0">
                <a:latin typeface="Arial"/>
                <a:cs typeface="Arial"/>
              </a:rPr>
              <a:t>I </a:t>
            </a:r>
            <a:r>
              <a:rPr sz="2400" spc="-190" dirty="0">
                <a:latin typeface="Arial"/>
                <a:cs typeface="Arial"/>
              </a:rPr>
              <a:t>saw </a:t>
            </a:r>
            <a:r>
              <a:rPr sz="2400" spc="-65" dirty="0">
                <a:latin typeface="Arial"/>
                <a:cs typeface="Arial"/>
              </a:rPr>
              <a:t>her: </a:t>
            </a:r>
            <a:r>
              <a:rPr sz="2400" spc="45" dirty="0">
                <a:latin typeface="Arial"/>
                <a:cs typeface="Arial"/>
              </a:rPr>
              <a:t>“I </a:t>
            </a:r>
            <a:r>
              <a:rPr sz="2400" spc="-65" dirty="0">
                <a:latin typeface="Arial"/>
                <a:cs typeface="Arial"/>
              </a:rPr>
              <a:t>can’t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eat</a:t>
            </a:r>
            <a:endParaRPr sz="2400">
              <a:latin typeface="Arial"/>
              <a:cs typeface="Arial"/>
            </a:endParaRPr>
          </a:p>
          <a:p>
            <a:pPr marL="355600" marR="193040">
              <a:lnSpc>
                <a:spcPts val="2590"/>
              </a:lnSpc>
              <a:spcBef>
                <a:spcPts val="185"/>
              </a:spcBef>
            </a:pPr>
            <a:r>
              <a:rPr sz="2400" spc="-130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I </a:t>
            </a:r>
            <a:r>
              <a:rPr sz="2400" spc="-155" dirty="0">
                <a:latin typeface="Arial"/>
                <a:cs typeface="Arial"/>
              </a:rPr>
              <a:t>am </a:t>
            </a:r>
            <a:r>
              <a:rPr sz="2400" spc="-100" dirty="0">
                <a:latin typeface="Arial"/>
                <a:cs typeface="Arial"/>
              </a:rPr>
              <a:t>over </a:t>
            </a:r>
            <a:r>
              <a:rPr sz="2400" spc="-65" dirty="0">
                <a:latin typeface="Arial"/>
                <a:cs typeface="Arial"/>
              </a:rPr>
              <a:t>this </a:t>
            </a:r>
            <a:r>
              <a:rPr sz="2400" spc="-140" dirty="0">
                <a:latin typeface="Arial"/>
                <a:cs typeface="Arial"/>
              </a:rPr>
              <a:t>– </a:t>
            </a:r>
            <a:r>
              <a:rPr sz="2400" spc="-65" dirty="0">
                <a:latin typeface="Arial"/>
                <a:cs typeface="Arial"/>
              </a:rPr>
              <a:t>can’t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I  </a:t>
            </a:r>
            <a:r>
              <a:rPr sz="2400" spc="-65" dirty="0">
                <a:latin typeface="Arial"/>
                <a:cs typeface="Arial"/>
              </a:rPr>
              <a:t>just </a:t>
            </a:r>
            <a:r>
              <a:rPr sz="2400" spc="-90" dirty="0">
                <a:latin typeface="Arial"/>
                <a:cs typeface="Arial"/>
              </a:rPr>
              <a:t>get </a:t>
            </a:r>
            <a:r>
              <a:rPr sz="2400" spc="-155" dirty="0">
                <a:latin typeface="Arial"/>
                <a:cs typeface="Arial"/>
              </a:rPr>
              <a:t>some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marijuana?”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95671" y="2110739"/>
            <a:ext cx="3479800" cy="3453765"/>
            <a:chOff x="4995671" y="2110739"/>
            <a:chExt cx="3479800" cy="3453765"/>
          </a:xfrm>
        </p:grpSpPr>
        <p:sp>
          <p:nvSpPr>
            <p:cNvPr id="7" name="object 7"/>
            <p:cNvSpPr/>
            <p:nvPr/>
          </p:nvSpPr>
          <p:spPr>
            <a:xfrm>
              <a:off x="5007863" y="2122931"/>
              <a:ext cx="3454908" cy="3429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1767" y="2116835"/>
              <a:ext cx="3467100" cy="3441700"/>
            </a:xfrm>
            <a:custGeom>
              <a:avLst/>
              <a:gdLst/>
              <a:ahLst/>
              <a:cxnLst/>
              <a:rect l="l" t="t" r="r" b="b"/>
              <a:pathLst>
                <a:path w="3467100" h="3441700">
                  <a:moveTo>
                    <a:pt x="0" y="3441191"/>
                  </a:moveTo>
                  <a:lnTo>
                    <a:pt x="3467099" y="3441191"/>
                  </a:lnTo>
                  <a:lnTo>
                    <a:pt x="3467099" y="0"/>
                  </a:lnTo>
                  <a:lnTo>
                    <a:pt x="0" y="0"/>
                  </a:lnTo>
                  <a:lnTo>
                    <a:pt x="0" y="344119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939" y="6499352"/>
            <a:ext cx="37077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latin typeface="Arial"/>
                <a:cs typeface="Arial"/>
              </a:rPr>
              <a:t>HIPEC: </a:t>
            </a:r>
            <a:r>
              <a:rPr sz="1400" spc="-50" dirty="0">
                <a:latin typeface="Arial"/>
                <a:cs typeface="Arial"/>
              </a:rPr>
              <a:t>Hyperthermic </a:t>
            </a:r>
            <a:r>
              <a:rPr sz="1400" spc="-35" dirty="0">
                <a:latin typeface="Arial"/>
                <a:cs typeface="Arial"/>
              </a:rPr>
              <a:t>intraperitoneal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chemotherapy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3229" y="461899"/>
            <a:ext cx="31769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Contingencies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485"/>
            <a:ext cx="7965440" cy="47136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09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30" dirty="0">
                <a:latin typeface="Arial"/>
                <a:cs typeface="Arial"/>
              </a:rPr>
              <a:t>Patient </a:t>
            </a:r>
            <a:r>
              <a:rPr sz="3200" spc="-220" dirty="0">
                <a:latin typeface="Arial"/>
                <a:cs typeface="Arial"/>
              </a:rPr>
              <a:t>can </a:t>
            </a:r>
            <a:r>
              <a:rPr sz="3200" spc="-180" dirty="0">
                <a:latin typeface="Arial"/>
                <a:cs typeface="Arial"/>
              </a:rPr>
              <a:t>revoke </a:t>
            </a:r>
            <a:r>
              <a:rPr sz="3200" spc="-165" dirty="0">
                <a:latin typeface="Arial"/>
                <a:cs typeface="Arial"/>
              </a:rPr>
              <a:t>hospice </a:t>
            </a:r>
            <a:r>
              <a:rPr sz="3200" spc="-190" dirty="0">
                <a:latin typeface="Arial"/>
                <a:cs typeface="Arial"/>
              </a:rPr>
              <a:t>care </a:t>
            </a:r>
            <a:r>
              <a:rPr sz="3200" spc="-75" dirty="0">
                <a:latin typeface="Arial"/>
                <a:cs typeface="Arial"/>
              </a:rPr>
              <a:t>at </a:t>
            </a:r>
            <a:r>
              <a:rPr sz="3200" spc="-210" dirty="0">
                <a:latin typeface="Arial"/>
                <a:cs typeface="Arial"/>
              </a:rPr>
              <a:t>any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time: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Char char="–"/>
              <a:tabLst>
                <a:tab pos="756920" algn="l"/>
              </a:tabLst>
            </a:pPr>
            <a:r>
              <a:rPr sz="2800" spc="-150" dirty="0">
                <a:latin typeface="Arial"/>
                <a:cs typeface="Arial"/>
              </a:rPr>
              <a:t>Unexpected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100" dirty="0">
                <a:latin typeface="Arial"/>
                <a:cs typeface="Arial"/>
              </a:rPr>
              <a:t>improvement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800" spc="-245" dirty="0">
                <a:latin typeface="Arial"/>
                <a:cs typeface="Arial"/>
              </a:rPr>
              <a:t>Change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spc="-155" dirty="0">
                <a:latin typeface="Arial"/>
                <a:cs typeface="Arial"/>
              </a:rPr>
              <a:t>goal </a:t>
            </a:r>
            <a:r>
              <a:rPr sz="2800" spc="-20" dirty="0">
                <a:latin typeface="Arial"/>
                <a:cs typeface="Arial"/>
              </a:rPr>
              <a:t>of</a:t>
            </a:r>
            <a:r>
              <a:rPr sz="2800" spc="-165" dirty="0">
                <a:latin typeface="Arial"/>
                <a:cs typeface="Arial"/>
              </a:rPr>
              <a:t> care</a:t>
            </a:r>
            <a:endParaRPr sz="28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756920" algn="l"/>
              </a:tabLst>
            </a:pPr>
            <a:r>
              <a:rPr sz="2800" spc="-180" dirty="0">
                <a:latin typeface="Arial"/>
                <a:cs typeface="Arial"/>
              </a:rPr>
              <a:t>For </a:t>
            </a:r>
            <a:r>
              <a:rPr sz="2800" spc="-195" dirty="0">
                <a:latin typeface="Arial"/>
                <a:cs typeface="Arial"/>
              </a:rPr>
              <a:t>any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reason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3850">
              <a:latin typeface="Arial"/>
              <a:cs typeface="Arial"/>
            </a:endParaRPr>
          </a:p>
          <a:p>
            <a:pPr marL="355600" marR="322580" indent="-343535">
              <a:lnSpc>
                <a:spcPct val="9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65" dirty="0">
                <a:latin typeface="Arial"/>
                <a:cs typeface="Arial"/>
              </a:rPr>
              <a:t>After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the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first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6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month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period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eligibility</a:t>
            </a:r>
            <a:r>
              <a:rPr sz="3200" spc="-17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must  </a:t>
            </a:r>
            <a:r>
              <a:rPr sz="3200" spc="-160" dirty="0">
                <a:latin typeface="Arial"/>
                <a:cs typeface="Arial"/>
              </a:rPr>
              <a:t>be </a:t>
            </a:r>
            <a:r>
              <a:rPr sz="3200" spc="-70" dirty="0">
                <a:latin typeface="Arial"/>
                <a:cs typeface="Arial"/>
              </a:rPr>
              <a:t>recertified </a:t>
            </a:r>
            <a:r>
              <a:rPr sz="3200" spc="-160" dirty="0">
                <a:latin typeface="Arial"/>
                <a:cs typeface="Arial"/>
              </a:rPr>
              <a:t>every 60 </a:t>
            </a:r>
            <a:r>
              <a:rPr sz="3200" spc="-260" dirty="0">
                <a:latin typeface="Arial"/>
                <a:cs typeface="Arial"/>
              </a:rPr>
              <a:t>days </a:t>
            </a:r>
            <a:r>
              <a:rPr sz="3200" spc="-165" dirty="0">
                <a:latin typeface="Arial"/>
                <a:cs typeface="Arial"/>
              </a:rPr>
              <a:t>by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165" dirty="0">
                <a:latin typeface="Arial"/>
                <a:cs typeface="Arial"/>
              </a:rPr>
              <a:t>hospice  </a:t>
            </a:r>
            <a:r>
              <a:rPr sz="3200" spc="-170" dirty="0">
                <a:latin typeface="Arial"/>
                <a:cs typeface="Arial"/>
              </a:rPr>
              <a:t>physician</a:t>
            </a:r>
            <a:endParaRPr sz="3200">
              <a:latin typeface="Arial"/>
              <a:cs typeface="Arial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40"/>
              </a:spcBef>
              <a:buChar char="–"/>
              <a:tabLst>
                <a:tab pos="756920" algn="l"/>
              </a:tabLst>
            </a:pPr>
            <a:r>
              <a:rPr sz="2800" spc="-180" dirty="0">
                <a:latin typeface="Arial"/>
                <a:cs typeface="Arial"/>
              </a:rPr>
              <a:t>Hospice </a:t>
            </a:r>
            <a:r>
              <a:rPr sz="2800" spc="-200" dirty="0">
                <a:latin typeface="Arial"/>
                <a:cs typeface="Arial"/>
              </a:rPr>
              <a:t>may </a:t>
            </a:r>
            <a:r>
              <a:rPr sz="2800" spc="-145" dirty="0">
                <a:latin typeface="Arial"/>
                <a:cs typeface="Arial"/>
              </a:rPr>
              <a:t>be </a:t>
            </a:r>
            <a:r>
              <a:rPr sz="2800" spc="-95" dirty="0">
                <a:latin typeface="Arial"/>
                <a:cs typeface="Arial"/>
              </a:rPr>
              <a:t>continued </a:t>
            </a:r>
            <a:r>
              <a:rPr sz="2800" spc="-280" dirty="0">
                <a:latin typeface="Arial"/>
                <a:cs typeface="Arial"/>
              </a:rPr>
              <a:t>as </a:t>
            </a:r>
            <a:r>
              <a:rPr sz="2800" spc="-114" dirty="0">
                <a:latin typeface="Arial"/>
                <a:cs typeface="Arial"/>
              </a:rPr>
              <a:t>long </a:t>
            </a:r>
            <a:r>
              <a:rPr sz="2800" spc="-280" dirty="0">
                <a:latin typeface="Arial"/>
                <a:cs typeface="Arial"/>
              </a:rPr>
              <a:t>as </a:t>
            </a:r>
            <a:r>
              <a:rPr sz="2800" spc="-45" dirty="0">
                <a:latin typeface="Arial"/>
                <a:cs typeface="Arial"/>
              </a:rPr>
              <a:t>the </a:t>
            </a:r>
            <a:r>
              <a:rPr sz="2800" spc="-165" dirty="0">
                <a:latin typeface="Arial"/>
                <a:cs typeface="Arial"/>
              </a:rPr>
              <a:t>diagnosis  </a:t>
            </a:r>
            <a:r>
              <a:rPr sz="2800" spc="-155" dirty="0">
                <a:latin typeface="Arial"/>
                <a:cs typeface="Arial"/>
              </a:rPr>
              <a:t>and </a:t>
            </a:r>
            <a:r>
              <a:rPr sz="2800" spc="-50" dirty="0">
                <a:latin typeface="Arial"/>
                <a:cs typeface="Arial"/>
              </a:rPr>
              <a:t>the </a:t>
            </a:r>
            <a:r>
              <a:rPr sz="2800" spc="-80" dirty="0">
                <a:latin typeface="Arial"/>
                <a:cs typeface="Arial"/>
              </a:rPr>
              <a:t>6-month </a:t>
            </a:r>
            <a:r>
              <a:rPr sz="2800" spc="-150" dirty="0">
                <a:latin typeface="Arial"/>
                <a:cs typeface="Arial"/>
              </a:rPr>
              <a:t>prognosis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persists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190750"/>
            <a:ext cx="19977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00" dirty="0">
                <a:latin typeface="Arial"/>
                <a:cs typeface="Arial"/>
              </a:rPr>
              <a:t>D</a:t>
            </a:r>
            <a:r>
              <a:rPr sz="3200" spc="-590" dirty="0">
                <a:latin typeface="Arial"/>
                <a:cs typeface="Arial"/>
              </a:rPr>
              <a:t>E</a:t>
            </a:r>
            <a:r>
              <a:rPr sz="3200" spc="-445" dirty="0">
                <a:latin typeface="Arial"/>
                <a:cs typeface="Arial"/>
              </a:rPr>
              <a:t>B</a:t>
            </a:r>
            <a:r>
              <a:rPr sz="3200" spc="-310" dirty="0">
                <a:latin typeface="Arial"/>
                <a:cs typeface="Arial"/>
              </a:rPr>
              <a:t>U</a:t>
            </a:r>
            <a:r>
              <a:rPr sz="3200" spc="-315" dirty="0">
                <a:latin typeface="Arial"/>
                <a:cs typeface="Arial"/>
              </a:rPr>
              <a:t>N</a:t>
            </a:r>
            <a:r>
              <a:rPr sz="3200" spc="-555" dirty="0">
                <a:latin typeface="Arial"/>
                <a:cs typeface="Arial"/>
              </a:rPr>
              <a:t>K</a:t>
            </a:r>
            <a:r>
              <a:rPr sz="3200" spc="-125" dirty="0">
                <a:latin typeface="Arial"/>
                <a:cs typeface="Arial"/>
              </a:rPr>
              <a:t>I</a:t>
            </a:r>
            <a:r>
              <a:rPr sz="3200" spc="-315" dirty="0">
                <a:latin typeface="Arial"/>
                <a:cs typeface="Arial"/>
              </a:rPr>
              <a:t>N</a:t>
            </a:r>
            <a:r>
              <a:rPr sz="3200" spc="-275" dirty="0">
                <a:latin typeface="Arial"/>
                <a:cs typeface="Arial"/>
              </a:rPr>
              <a:t>G  </a:t>
            </a:r>
            <a:r>
              <a:rPr sz="3200" spc="-355" dirty="0">
                <a:latin typeface="Arial"/>
                <a:cs typeface="Arial"/>
              </a:rPr>
              <a:t>MYTH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#2: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766820"/>
            <a:ext cx="26752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latin typeface="Arial"/>
                <a:cs typeface="Arial"/>
              </a:rPr>
              <a:t>When </a:t>
            </a:r>
            <a:r>
              <a:rPr sz="2800" spc="-125" dirty="0">
                <a:latin typeface="Arial"/>
                <a:cs typeface="Arial"/>
              </a:rPr>
              <a:t>you </a:t>
            </a:r>
            <a:r>
              <a:rPr sz="2800" i="1" spc="-145" dirty="0">
                <a:latin typeface="Arial"/>
                <a:cs typeface="Arial"/>
              </a:rPr>
              <a:t>go </a:t>
            </a:r>
            <a:r>
              <a:rPr sz="2800" spc="20" dirty="0">
                <a:latin typeface="Arial"/>
                <a:cs typeface="Arial"/>
              </a:rPr>
              <a:t>to  </a:t>
            </a:r>
            <a:r>
              <a:rPr sz="2800" spc="-150" dirty="0">
                <a:latin typeface="Arial"/>
                <a:cs typeface="Arial"/>
              </a:rPr>
              <a:t>hospice </a:t>
            </a:r>
            <a:r>
              <a:rPr sz="2800" spc="-85" dirty="0">
                <a:latin typeface="Arial"/>
                <a:cs typeface="Arial"/>
              </a:rPr>
              <a:t>all </a:t>
            </a:r>
            <a:r>
              <a:rPr sz="2800" spc="-125" dirty="0">
                <a:latin typeface="Arial"/>
                <a:cs typeface="Arial"/>
              </a:rPr>
              <a:t>you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get  </a:t>
            </a:r>
            <a:r>
              <a:rPr sz="2800" spc="-165" dirty="0">
                <a:latin typeface="Arial"/>
                <a:cs typeface="Arial"/>
              </a:rPr>
              <a:t>is</a:t>
            </a:r>
            <a:r>
              <a:rPr sz="2800" spc="-150" dirty="0">
                <a:latin typeface="Arial"/>
                <a:cs typeface="Arial"/>
              </a:rPr>
              <a:t> </a:t>
            </a:r>
            <a:r>
              <a:rPr sz="2800" spc="-180" dirty="0">
                <a:latin typeface="Arial"/>
                <a:cs typeface="Arial"/>
              </a:rPr>
              <a:t>morphine…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31920" y="368808"/>
            <a:ext cx="4726305" cy="5916295"/>
            <a:chOff x="3931920" y="368808"/>
            <a:chExt cx="4726305" cy="5916295"/>
          </a:xfrm>
        </p:grpSpPr>
        <p:sp>
          <p:nvSpPr>
            <p:cNvPr id="5" name="object 5"/>
            <p:cNvSpPr/>
            <p:nvPr/>
          </p:nvSpPr>
          <p:spPr>
            <a:xfrm>
              <a:off x="3944112" y="381000"/>
              <a:ext cx="4701540" cy="5891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8016" y="374904"/>
              <a:ext cx="4714240" cy="5904230"/>
            </a:xfrm>
            <a:custGeom>
              <a:avLst/>
              <a:gdLst/>
              <a:ahLst/>
              <a:cxnLst/>
              <a:rect l="l" t="t" r="r" b="b"/>
              <a:pathLst>
                <a:path w="4714240" h="5904230">
                  <a:moveTo>
                    <a:pt x="0" y="5903976"/>
                  </a:moveTo>
                  <a:lnTo>
                    <a:pt x="4713732" y="5903976"/>
                  </a:lnTo>
                  <a:lnTo>
                    <a:pt x="4713732" y="0"/>
                  </a:lnTo>
                  <a:lnTo>
                    <a:pt x="0" y="0"/>
                  </a:lnTo>
                  <a:lnTo>
                    <a:pt x="0" y="590397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942" y="461899"/>
            <a:ext cx="74301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35" dirty="0"/>
              <a:t>Where </a:t>
            </a:r>
            <a:r>
              <a:rPr spc="-380" dirty="0"/>
              <a:t>Does </a:t>
            </a:r>
            <a:r>
              <a:rPr spc="-300" dirty="0"/>
              <a:t>Hospice </a:t>
            </a:r>
            <a:r>
              <a:rPr spc="-390" dirty="0"/>
              <a:t>Care</a:t>
            </a:r>
            <a:r>
              <a:rPr spc="-440" dirty="0"/>
              <a:t> </a:t>
            </a:r>
            <a:r>
              <a:rPr spc="-315" dirty="0"/>
              <a:t>Occur?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994"/>
            <a:ext cx="75755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75" dirty="0">
                <a:latin typeface="Arial"/>
                <a:cs typeface="Arial"/>
              </a:rPr>
              <a:t>Most </a:t>
            </a:r>
            <a:r>
              <a:rPr sz="2800" spc="-95" dirty="0">
                <a:latin typeface="Arial"/>
                <a:cs typeface="Arial"/>
              </a:rPr>
              <a:t>patients </a:t>
            </a:r>
            <a:r>
              <a:rPr sz="2800" spc="-140" dirty="0">
                <a:latin typeface="Arial"/>
                <a:cs typeface="Arial"/>
              </a:rPr>
              <a:t>receive </a:t>
            </a:r>
            <a:r>
              <a:rPr sz="2800" spc="-65" dirty="0">
                <a:latin typeface="Arial"/>
                <a:cs typeface="Arial"/>
              </a:rPr>
              <a:t>at </a:t>
            </a:r>
            <a:r>
              <a:rPr sz="2800" spc="-125" dirty="0">
                <a:latin typeface="Arial"/>
                <a:cs typeface="Arial"/>
              </a:rPr>
              <a:t>home </a:t>
            </a:r>
            <a:r>
              <a:rPr sz="2800" spc="-155" dirty="0">
                <a:latin typeface="Arial"/>
                <a:cs typeface="Arial"/>
              </a:rPr>
              <a:t>(care </a:t>
            </a:r>
            <a:r>
              <a:rPr sz="2800" spc="-165" dirty="0">
                <a:latin typeface="Arial"/>
                <a:cs typeface="Arial"/>
              </a:rPr>
              <a:t>is </a:t>
            </a:r>
            <a:r>
              <a:rPr sz="2800" spc="-105" dirty="0">
                <a:latin typeface="Arial"/>
                <a:cs typeface="Arial"/>
              </a:rPr>
              <a:t>provided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by  </a:t>
            </a:r>
            <a:r>
              <a:rPr sz="2800" spc="-95" dirty="0">
                <a:latin typeface="Arial"/>
                <a:cs typeface="Arial"/>
              </a:rPr>
              <a:t>family </a:t>
            </a:r>
            <a:r>
              <a:rPr sz="2800" spc="-155" dirty="0">
                <a:latin typeface="Arial"/>
                <a:cs typeface="Arial"/>
              </a:rPr>
              <a:t>members </a:t>
            </a:r>
            <a:r>
              <a:rPr sz="2800" spc="-40" dirty="0">
                <a:latin typeface="Arial"/>
                <a:cs typeface="Arial"/>
              </a:rPr>
              <a:t>or </a:t>
            </a:r>
            <a:r>
              <a:rPr sz="2800" spc="-45" dirty="0">
                <a:latin typeface="Arial"/>
                <a:cs typeface="Arial"/>
              </a:rPr>
              <a:t>other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caregivers)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4960" y="2695955"/>
            <a:ext cx="5911850" cy="3529965"/>
            <a:chOff x="1584960" y="2695955"/>
            <a:chExt cx="5911850" cy="3529965"/>
          </a:xfrm>
        </p:grpSpPr>
        <p:sp>
          <p:nvSpPr>
            <p:cNvPr id="5" name="object 5"/>
            <p:cNvSpPr/>
            <p:nvPr/>
          </p:nvSpPr>
          <p:spPr>
            <a:xfrm>
              <a:off x="1597152" y="2808872"/>
              <a:ext cx="5786403" cy="3404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1056" y="2702051"/>
              <a:ext cx="5899785" cy="3517900"/>
            </a:xfrm>
            <a:custGeom>
              <a:avLst/>
              <a:gdLst/>
              <a:ahLst/>
              <a:cxnLst/>
              <a:rect l="l" t="t" r="r" b="b"/>
              <a:pathLst>
                <a:path w="5899784" h="3517900">
                  <a:moveTo>
                    <a:pt x="0" y="3517392"/>
                  </a:moveTo>
                  <a:lnTo>
                    <a:pt x="5899404" y="3517392"/>
                  </a:lnTo>
                  <a:lnTo>
                    <a:pt x="5899404" y="0"/>
                  </a:lnTo>
                  <a:lnTo>
                    <a:pt x="0" y="0"/>
                  </a:lnTo>
                  <a:lnTo>
                    <a:pt x="0" y="351739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43654" y="6597802"/>
            <a:ext cx="5217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40" dirty="0">
                <a:latin typeface="Arial"/>
                <a:cs typeface="Arial"/>
                <a:hlinkClick r:id="rId3"/>
              </a:rPr>
              <a:t>http://www.nhpco.org/sites/default/files/public/Statistics_Research/2015_Facts_Figures.pdf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742" y="461899"/>
            <a:ext cx="68205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0" dirty="0"/>
              <a:t>How </a:t>
            </a:r>
            <a:r>
              <a:rPr spc="-385" dirty="0"/>
              <a:t>Does </a:t>
            </a:r>
            <a:r>
              <a:rPr spc="-300" dirty="0"/>
              <a:t>Hospice </a:t>
            </a:r>
            <a:r>
              <a:rPr spc="-390" dirty="0"/>
              <a:t>Care</a:t>
            </a:r>
            <a:r>
              <a:rPr spc="-400" dirty="0"/>
              <a:t> </a:t>
            </a:r>
            <a:r>
              <a:rPr spc="-280" dirty="0"/>
              <a:t>Work?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355600" algn="l"/>
                <a:tab pos="356235" algn="l"/>
              </a:tabLst>
            </a:pPr>
            <a:r>
              <a:rPr spc="-275" dirty="0"/>
              <a:t>Access </a:t>
            </a:r>
            <a:r>
              <a:rPr spc="10" dirty="0"/>
              <a:t>to </a:t>
            </a:r>
            <a:r>
              <a:rPr spc="-185" dirty="0"/>
              <a:t>an </a:t>
            </a:r>
            <a:r>
              <a:rPr spc="-95" dirty="0"/>
              <a:t>interdisciplinary</a:t>
            </a:r>
            <a:r>
              <a:rPr spc="-160" dirty="0"/>
              <a:t> </a:t>
            </a:r>
            <a:r>
              <a:rPr spc="-105" dirty="0"/>
              <a:t>team:</a:t>
            </a: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Char char="–"/>
              <a:tabLst>
                <a:tab pos="756920" algn="l"/>
              </a:tabLst>
            </a:pPr>
            <a:r>
              <a:rPr sz="2600" spc="-165" dirty="0">
                <a:latin typeface="Arial"/>
                <a:cs typeface="Arial"/>
              </a:rPr>
              <a:t>Physician, </a:t>
            </a:r>
            <a:r>
              <a:rPr sz="2600" spc="-160" dirty="0">
                <a:latin typeface="Arial"/>
                <a:cs typeface="Arial"/>
              </a:rPr>
              <a:t>nurses </a:t>
            </a:r>
            <a:r>
              <a:rPr sz="2600" spc="-105" dirty="0">
                <a:latin typeface="Arial"/>
                <a:cs typeface="Arial"/>
              </a:rPr>
              <a:t>aid, </a:t>
            </a:r>
            <a:r>
              <a:rPr sz="2600" spc="-135" dirty="0">
                <a:latin typeface="Arial"/>
                <a:cs typeface="Arial"/>
              </a:rPr>
              <a:t>social </a:t>
            </a:r>
            <a:r>
              <a:rPr sz="2600" spc="-125" dirty="0">
                <a:latin typeface="Arial"/>
                <a:cs typeface="Arial"/>
              </a:rPr>
              <a:t>worker, </a:t>
            </a:r>
            <a:r>
              <a:rPr sz="2600" spc="-140" dirty="0">
                <a:latin typeface="Arial"/>
                <a:cs typeface="Arial"/>
              </a:rPr>
              <a:t>and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chaplain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15"/>
              </a:spcBef>
              <a:buChar char="–"/>
              <a:tabLst>
                <a:tab pos="756920" algn="l"/>
              </a:tabLst>
            </a:pPr>
            <a:r>
              <a:rPr sz="2600" spc="-40" dirty="0">
                <a:latin typeface="Arial"/>
                <a:cs typeface="Arial"/>
              </a:rPr>
              <a:t>24/7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line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to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14" dirty="0">
                <a:latin typeface="Arial"/>
                <a:cs typeface="Arial"/>
              </a:rPr>
              <a:t>call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with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emergencies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–</a:t>
            </a:r>
            <a:r>
              <a:rPr sz="2600" spc="-1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but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40" dirty="0">
                <a:latin typeface="Arial"/>
                <a:cs typeface="Arial"/>
              </a:rPr>
              <a:t>24/7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  <a:p>
            <a:pPr marL="355600" marR="5080" indent="-343535">
              <a:lnSpc>
                <a:spcPts val="3240"/>
              </a:lnSpc>
              <a:spcBef>
                <a:spcPts val="740"/>
              </a:spcBef>
              <a:buChar char="•"/>
              <a:tabLst>
                <a:tab pos="355600" algn="l"/>
                <a:tab pos="356235" algn="l"/>
              </a:tabLst>
            </a:pPr>
            <a:r>
              <a:rPr spc="-110" dirty="0"/>
              <a:t>All </a:t>
            </a:r>
            <a:r>
              <a:rPr spc="-120" dirty="0"/>
              <a:t>durable </a:t>
            </a:r>
            <a:r>
              <a:rPr spc="-135" dirty="0"/>
              <a:t>medical </a:t>
            </a:r>
            <a:r>
              <a:rPr spc="-95" dirty="0"/>
              <a:t>equipment, </a:t>
            </a:r>
            <a:r>
              <a:rPr spc="-135" dirty="0"/>
              <a:t>medical</a:t>
            </a:r>
            <a:r>
              <a:rPr spc="-345" dirty="0"/>
              <a:t> </a:t>
            </a:r>
            <a:r>
              <a:rPr spc="-145" dirty="0"/>
              <a:t>supplies,  </a:t>
            </a:r>
            <a:r>
              <a:rPr spc="-160" dirty="0"/>
              <a:t>and</a:t>
            </a:r>
            <a:r>
              <a:rPr spc="-165" dirty="0"/>
              <a:t> </a:t>
            </a:r>
            <a:r>
              <a:rPr u="heavy" spc="-90" dirty="0">
                <a:uFill>
                  <a:solidFill>
                    <a:srgbClr val="000000"/>
                  </a:solidFill>
                </a:uFill>
              </a:rPr>
              <a:t>medications*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3803178"/>
            <a:ext cx="5573395" cy="23196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42900" marR="72390" indent="-342900" algn="r">
              <a:lnSpc>
                <a:spcPct val="100000"/>
              </a:lnSpc>
              <a:spcBef>
                <a:spcPts val="490"/>
              </a:spcBef>
              <a:buChar char="•"/>
              <a:tabLst>
                <a:tab pos="342900" algn="l"/>
                <a:tab pos="343535" algn="l"/>
              </a:tabLst>
            </a:pPr>
            <a:r>
              <a:rPr sz="3000" spc="-275" dirty="0">
                <a:latin typeface="Arial"/>
                <a:cs typeface="Arial"/>
              </a:rPr>
              <a:t>Access </a:t>
            </a:r>
            <a:r>
              <a:rPr sz="3000" spc="5" dirty="0">
                <a:latin typeface="Arial"/>
                <a:cs typeface="Arial"/>
              </a:rPr>
              <a:t>to </a:t>
            </a:r>
            <a:r>
              <a:rPr sz="3000" spc="-185" dirty="0">
                <a:latin typeface="Arial"/>
                <a:cs typeface="Arial"/>
              </a:rPr>
              <a:t>an </a:t>
            </a:r>
            <a:r>
              <a:rPr sz="3000" spc="-60" dirty="0">
                <a:latin typeface="Arial"/>
                <a:cs typeface="Arial"/>
              </a:rPr>
              <a:t>inpatient </a:t>
            </a:r>
            <a:r>
              <a:rPr sz="3000" spc="-65" dirty="0">
                <a:latin typeface="Arial"/>
                <a:cs typeface="Arial"/>
              </a:rPr>
              <a:t>facility </a:t>
            </a:r>
            <a:r>
              <a:rPr sz="3000" spc="-25" dirty="0">
                <a:latin typeface="Arial"/>
                <a:cs typeface="Arial"/>
              </a:rPr>
              <a:t>for</a:t>
            </a:r>
            <a:r>
              <a:rPr sz="3000" spc="-465" dirty="0">
                <a:latin typeface="Arial"/>
                <a:cs typeface="Arial"/>
              </a:rPr>
              <a:t> </a:t>
            </a:r>
            <a:r>
              <a:rPr sz="3000" spc="-45" dirty="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marL="287020" marR="164465" lvl="1" indent="-287020" algn="r">
              <a:lnSpc>
                <a:spcPct val="100000"/>
              </a:lnSpc>
              <a:spcBef>
                <a:spcPts val="345"/>
              </a:spcBef>
              <a:buChar char="–"/>
              <a:tabLst>
                <a:tab pos="287020" algn="l"/>
              </a:tabLst>
            </a:pPr>
            <a:r>
              <a:rPr sz="2600" spc="-130" dirty="0">
                <a:latin typeface="Arial"/>
                <a:cs typeface="Arial"/>
              </a:rPr>
              <a:t>Acute </a:t>
            </a:r>
            <a:r>
              <a:rPr sz="2600" spc="-110" dirty="0">
                <a:latin typeface="Arial"/>
                <a:cs typeface="Arial"/>
              </a:rPr>
              <a:t>problems </a:t>
            </a:r>
            <a:r>
              <a:rPr sz="2600" spc="-35" dirty="0">
                <a:latin typeface="Arial"/>
                <a:cs typeface="Arial"/>
              </a:rPr>
              <a:t>or </a:t>
            </a:r>
            <a:r>
              <a:rPr sz="2600" spc="-60" dirty="0">
                <a:latin typeface="Arial"/>
                <a:cs typeface="Arial"/>
              </a:rPr>
              <a:t>imminent</a:t>
            </a:r>
            <a:r>
              <a:rPr sz="2600" spc="-36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death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Char char="–"/>
              <a:tabLst>
                <a:tab pos="756920" algn="l"/>
              </a:tabLst>
            </a:pPr>
            <a:r>
              <a:rPr sz="2600" spc="-170" dirty="0">
                <a:latin typeface="Arial"/>
                <a:cs typeface="Arial"/>
              </a:rPr>
              <a:t>Respite </a:t>
            </a:r>
            <a:r>
              <a:rPr sz="2600" spc="-155" dirty="0">
                <a:latin typeface="Arial"/>
                <a:cs typeface="Arial"/>
              </a:rPr>
              <a:t>care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ts val="3420"/>
              </a:lnSpc>
              <a:spcBef>
                <a:spcPts val="334"/>
              </a:spcBef>
              <a:buChar char="•"/>
              <a:tabLst>
                <a:tab pos="355600" algn="l"/>
                <a:tab pos="356235" algn="l"/>
              </a:tabLst>
            </a:pPr>
            <a:r>
              <a:rPr sz="3000" spc="-165" dirty="0">
                <a:latin typeface="Arial"/>
                <a:cs typeface="Arial"/>
              </a:rPr>
              <a:t>Bereavement </a:t>
            </a:r>
            <a:r>
              <a:rPr sz="3000" spc="-175" dirty="0">
                <a:latin typeface="Arial"/>
                <a:cs typeface="Arial"/>
              </a:rPr>
              <a:t>services </a:t>
            </a:r>
            <a:r>
              <a:rPr sz="3000" spc="10" dirty="0">
                <a:latin typeface="Arial"/>
                <a:cs typeface="Arial"/>
              </a:rPr>
              <a:t>to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130" dirty="0">
                <a:latin typeface="Arial"/>
                <a:cs typeface="Arial"/>
              </a:rPr>
              <a:t>surviving</a:t>
            </a:r>
            <a:endParaRPr sz="3000">
              <a:latin typeface="Arial"/>
              <a:cs typeface="Arial"/>
            </a:endParaRPr>
          </a:p>
          <a:p>
            <a:pPr marL="355600">
              <a:lnSpc>
                <a:spcPts val="3420"/>
              </a:lnSpc>
            </a:pPr>
            <a:r>
              <a:rPr sz="3000" spc="-10" dirty="0">
                <a:latin typeface="Arial"/>
                <a:cs typeface="Arial"/>
              </a:rPr>
              <a:t>“family” </a:t>
            </a:r>
            <a:r>
              <a:rPr sz="3000" spc="-30" dirty="0">
                <a:latin typeface="Arial"/>
                <a:cs typeface="Arial"/>
              </a:rPr>
              <a:t>for </a:t>
            </a:r>
            <a:r>
              <a:rPr sz="3000" spc="-150" dirty="0">
                <a:latin typeface="Arial"/>
                <a:cs typeface="Arial"/>
              </a:rPr>
              <a:t>13</a:t>
            </a:r>
            <a:r>
              <a:rPr sz="3000" spc="-440" dirty="0">
                <a:latin typeface="Arial"/>
                <a:cs typeface="Arial"/>
              </a:rPr>
              <a:t> </a:t>
            </a:r>
            <a:r>
              <a:rPr sz="3000" spc="-114" dirty="0">
                <a:latin typeface="Arial"/>
                <a:cs typeface="Arial"/>
              </a:rPr>
              <a:t>months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0800" y="3886200"/>
            <a:ext cx="2362200" cy="1754505"/>
          </a:xfrm>
          <a:prstGeom prst="rect">
            <a:avLst/>
          </a:prstGeom>
          <a:solidFill>
            <a:srgbClr val="F1F1F1"/>
          </a:solidFill>
          <a:ln w="12192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12775">
              <a:lnSpc>
                <a:spcPct val="100000"/>
              </a:lnSpc>
              <a:spcBef>
                <a:spcPts val="135"/>
              </a:spcBef>
            </a:pPr>
            <a:r>
              <a:rPr sz="3600" b="1" spc="-55" dirty="0">
                <a:latin typeface="Carlito"/>
                <a:cs typeface="Carlito"/>
              </a:rPr>
              <a:t>At</a:t>
            </a:r>
            <a:r>
              <a:rPr sz="3600" b="1" spc="-15" dirty="0">
                <a:latin typeface="Carlito"/>
                <a:cs typeface="Carlito"/>
              </a:rPr>
              <a:t> </a:t>
            </a:r>
            <a:r>
              <a:rPr sz="3600" b="1" dirty="0">
                <a:latin typeface="Carlito"/>
                <a:cs typeface="Carlito"/>
              </a:rPr>
              <a:t>NO</a:t>
            </a:r>
            <a:endParaRPr sz="3600">
              <a:latin typeface="Carlito"/>
              <a:cs typeface="Carlito"/>
            </a:endParaRPr>
          </a:p>
          <a:p>
            <a:pPr marL="129539" marR="118745" indent="307340">
              <a:lnSpc>
                <a:spcPct val="100000"/>
              </a:lnSpc>
              <a:spcBef>
                <a:spcPts val="5"/>
              </a:spcBef>
            </a:pPr>
            <a:r>
              <a:rPr sz="3600" b="1" spc="-20" dirty="0">
                <a:latin typeface="Carlito"/>
                <a:cs typeface="Carlito"/>
              </a:rPr>
              <a:t>COST to  </a:t>
            </a:r>
            <a:r>
              <a:rPr sz="3600" b="1" dirty="0">
                <a:latin typeface="Carlito"/>
                <a:cs typeface="Carlito"/>
              </a:rPr>
              <a:t>the</a:t>
            </a:r>
            <a:r>
              <a:rPr sz="3600" b="1" spc="-70" dirty="0">
                <a:latin typeface="Carlito"/>
                <a:cs typeface="Carlito"/>
              </a:rPr>
              <a:t> </a:t>
            </a:r>
            <a:r>
              <a:rPr sz="3600" b="1" spc="-15" dirty="0">
                <a:latin typeface="Carlito"/>
                <a:cs typeface="Carlito"/>
              </a:rPr>
              <a:t>patient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6499352"/>
            <a:ext cx="23844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50" dirty="0">
                <a:latin typeface="Arial"/>
                <a:cs typeface="Arial"/>
              </a:rPr>
              <a:t>*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discretion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hospice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675" dirty="0"/>
              <a:t>POP</a:t>
            </a:r>
            <a:r>
              <a:rPr spc="-395" dirty="0"/>
              <a:t> </a:t>
            </a:r>
            <a:r>
              <a:rPr spc="-445" dirty="0"/>
              <a:t>QUIZ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901940" cy="354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Approximately </a:t>
            </a:r>
            <a:r>
              <a:rPr sz="3200" spc="-120" dirty="0">
                <a:latin typeface="Arial"/>
                <a:cs typeface="Arial"/>
              </a:rPr>
              <a:t>how </a:t>
            </a:r>
            <a:r>
              <a:rPr sz="3200" spc="-175" dirty="0">
                <a:latin typeface="Arial"/>
                <a:cs typeface="Arial"/>
              </a:rPr>
              <a:t>much money </a:t>
            </a:r>
            <a:r>
              <a:rPr sz="3200" spc="-215" dirty="0">
                <a:latin typeface="Arial"/>
                <a:cs typeface="Arial"/>
              </a:rPr>
              <a:t>does </a:t>
            </a:r>
            <a:r>
              <a:rPr sz="3200" spc="-275" dirty="0">
                <a:latin typeface="Arial"/>
                <a:cs typeface="Arial"/>
              </a:rPr>
              <a:t>a </a:t>
            </a:r>
            <a:r>
              <a:rPr sz="3200" spc="-120" dirty="0">
                <a:latin typeface="Arial"/>
                <a:cs typeface="Arial"/>
              </a:rPr>
              <a:t>non-  </a:t>
            </a:r>
            <a:r>
              <a:rPr sz="3200" spc="-155" dirty="0">
                <a:latin typeface="Arial"/>
                <a:cs typeface="Arial"/>
              </a:rPr>
              <a:t>governmental </a:t>
            </a:r>
            <a:r>
              <a:rPr sz="3200" spc="-185" dirty="0">
                <a:latin typeface="Arial"/>
                <a:cs typeface="Arial"/>
              </a:rPr>
              <a:t>hospice </a:t>
            </a:r>
            <a:r>
              <a:rPr sz="3200" spc="-240" dirty="0">
                <a:latin typeface="Arial"/>
                <a:cs typeface="Arial"/>
              </a:rPr>
              <a:t>agency </a:t>
            </a:r>
            <a:r>
              <a:rPr sz="3200" spc="-135" dirty="0">
                <a:latin typeface="Arial"/>
                <a:cs typeface="Arial"/>
              </a:rPr>
              <a:t>get </a:t>
            </a:r>
            <a:r>
              <a:rPr sz="3200" spc="-35" dirty="0">
                <a:latin typeface="Arial"/>
                <a:cs typeface="Arial"/>
              </a:rPr>
              <a:t>for </a:t>
            </a:r>
            <a:r>
              <a:rPr sz="3200" spc="-160" dirty="0">
                <a:latin typeface="Arial"/>
                <a:cs typeface="Arial"/>
              </a:rPr>
              <a:t>1</a:t>
            </a:r>
            <a:r>
              <a:rPr sz="3200" spc="-63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hospice  </a:t>
            </a:r>
            <a:r>
              <a:rPr sz="3200" spc="-80" dirty="0">
                <a:latin typeface="Arial"/>
                <a:cs typeface="Arial"/>
              </a:rPr>
              <a:t>patient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(being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treated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at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home)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per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215" dirty="0">
                <a:latin typeface="Arial"/>
                <a:cs typeface="Arial"/>
              </a:rPr>
              <a:t>day?: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95" dirty="0">
                <a:latin typeface="Arial"/>
                <a:cs typeface="Arial"/>
              </a:rPr>
              <a:t>A.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$150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40" dirty="0">
                <a:latin typeface="Arial"/>
                <a:cs typeface="Arial"/>
              </a:rPr>
              <a:t>B.</a:t>
            </a:r>
            <a:r>
              <a:rPr sz="2800" spc="-29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$300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315" dirty="0">
                <a:latin typeface="Arial"/>
                <a:cs typeface="Arial"/>
              </a:rPr>
              <a:t>C.</a:t>
            </a:r>
            <a:r>
              <a:rPr sz="2800" spc="-30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$600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50" dirty="0">
                <a:latin typeface="Arial"/>
                <a:cs typeface="Arial"/>
              </a:rPr>
              <a:t>D.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$1000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191" y="0"/>
            <a:ext cx="9170035" cy="6884034"/>
            <a:chOff x="-12191" y="0"/>
            <a:chExt cx="9170035" cy="6884034"/>
          </a:xfrm>
        </p:grpSpPr>
        <p:sp>
          <p:nvSpPr>
            <p:cNvPr id="4" name="object 4"/>
            <p:cNvSpPr/>
            <p:nvPr/>
          </p:nvSpPr>
          <p:spPr>
            <a:xfrm>
              <a:off x="762" y="761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6858000"/>
                  </a:moveTo>
                  <a:lnTo>
                    <a:pt x="9144000" y="6858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762" y="1600962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8382000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8382000" y="4876800"/>
                  </a:lnTo>
                  <a:lnTo>
                    <a:pt x="8382000" y="0"/>
                  </a:lnTo>
                  <a:close/>
                </a:path>
              </a:pathLst>
            </a:custGeom>
            <a:solidFill>
              <a:srgbClr val="E6D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762" y="1600962"/>
              <a:ext cx="8382000" cy="4876800"/>
            </a:xfrm>
            <a:custGeom>
              <a:avLst/>
              <a:gdLst/>
              <a:ahLst/>
              <a:cxnLst/>
              <a:rect l="l" t="t" r="r" b="b"/>
              <a:pathLst>
                <a:path w="8382000" h="4876800">
                  <a:moveTo>
                    <a:pt x="0" y="4876800"/>
                  </a:moveTo>
                  <a:lnTo>
                    <a:pt x="8382000" y="48768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89326" y="461899"/>
            <a:ext cx="31667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60" dirty="0"/>
              <a:t>So </a:t>
            </a:r>
            <a:r>
              <a:rPr spc="-254" dirty="0"/>
              <a:t>Let’s</a:t>
            </a:r>
            <a:r>
              <a:rPr spc="-130" dirty="0"/>
              <a:t> </a:t>
            </a:r>
            <a:r>
              <a:rPr spc="-235" dirty="0"/>
              <a:t>Think: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5940" y="1607946"/>
            <a:ext cx="6723380" cy="19043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Would </a:t>
            </a:r>
            <a:r>
              <a:rPr sz="3200" spc="-385" dirty="0">
                <a:latin typeface="Arial"/>
                <a:cs typeface="Arial"/>
              </a:rPr>
              <a:t>AB </a:t>
            </a:r>
            <a:r>
              <a:rPr sz="3200" spc="-105" dirty="0">
                <a:latin typeface="Arial"/>
                <a:cs typeface="Arial"/>
              </a:rPr>
              <a:t>qualify </a:t>
            </a:r>
            <a:r>
              <a:rPr sz="3200" spc="-35" dirty="0">
                <a:latin typeface="Arial"/>
                <a:cs typeface="Arial"/>
              </a:rPr>
              <a:t>for </a:t>
            </a:r>
            <a:r>
              <a:rPr sz="3200" spc="-185" dirty="0">
                <a:latin typeface="Arial"/>
                <a:cs typeface="Arial"/>
              </a:rPr>
              <a:t>hospice</a:t>
            </a:r>
            <a:r>
              <a:rPr sz="3200" spc="-505" dirty="0">
                <a:latin typeface="Arial"/>
                <a:cs typeface="Arial"/>
              </a:rPr>
              <a:t> </a:t>
            </a:r>
            <a:r>
              <a:rPr sz="3200" spc="-204" dirty="0">
                <a:latin typeface="Arial"/>
                <a:cs typeface="Arial"/>
              </a:rPr>
              <a:t>care?: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285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204" dirty="0">
                <a:latin typeface="Arial"/>
                <a:cs typeface="Arial"/>
              </a:rPr>
              <a:t>services </a:t>
            </a:r>
            <a:r>
              <a:rPr sz="3200" spc="-140" dirty="0">
                <a:latin typeface="Arial"/>
                <a:cs typeface="Arial"/>
              </a:rPr>
              <a:t>could </a:t>
            </a:r>
            <a:r>
              <a:rPr sz="3200" spc="-185" dirty="0">
                <a:latin typeface="Arial"/>
                <a:cs typeface="Arial"/>
              </a:rPr>
              <a:t>hospice </a:t>
            </a:r>
            <a:r>
              <a:rPr sz="3200" spc="-204" dirty="0">
                <a:latin typeface="Arial"/>
                <a:cs typeface="Arial"/>
              </a:rPr>
              <a:t>care</a:t>
            </a:r>
            <a:r>
              <a:rPr sz="3200" spc="-515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offer?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265826"/>
            <a:ext cx="66732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Would </a:t>
            </a:r>
            <a:r>
              <a:rPr sz="3200" spc="-385" dirty="0">
                <a:latin typeface="Arial"/>
                <a:cs typeface="Arial"/>
              </a:rPr>
              <a:t>AB </a:t>
            </a:r>
            <a:r>
              <a:rPr sz="3200" spc="-175" dirty="0">
                <a:latin typeface="Arial"/>
                <a:cs typeface="Arial"/>
              </a:rPr>
              <a:t>need </a:t>
            </a:r>
            <a:r>
              <a:rPr sz="3200" dirty="0">
                <a:latin typeface="Arial"/>
                <a:cs typeface="Arial"/>
              </a:rPr>
              <a:t>to </a:t>
            </a:r>
            <a:r>
              <a:rPr sz="3200" spc="-140" dirty="0">
                <a:latin typeface="Arial"/>
                <a:cs typeface="Arial"/>
              </a:rPr>
              <a:t>stop</a:t>
            </a:r>
            <a:r>
              <a:rPr sz="3200" spc="-459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chemotherapy?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" y="0"/>
            <a:ext cx="9138920" cy="6858000"/>
          </a:xfrm>
          <a:custGeom>
            <a:avLst/>
            <a:gdLst/>
            <a:ahLst/>
            <a:cxnLst/>
            <a:rect l="l" t="t" r="r" b="b"/>
            <a:pathLst>
              <a:path w="9138920" h="6858000">
                <a:moveTo>
                  <a:pt x="0" y="0"/>
                </a:moveTo>
                <a:lnTo>
                  <a:pt x="0" y="6857996"/>
                </a:lnTo>
                <a:lnTo>
                  <a:pt x="9138666" y="6857996"/>
                </a:lnTo>
                <a:lnTo>
                  <a:pt x="9138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4408754"/>
            <a:ext cx="68357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75" dirty="0"/>
              <a:t>THE </a:t>
            </a:r>
            <a:r>
              <a:rPr sz="4000" spc="-665" dirty="0"/>
              <a:t>ROLE </a:t>
            </a:r>
            <a:r>
              <a:rPr sz="4000" spc="-570" dirty="0"/>
              <a:t>OF </a:t>
            </a:r>
            <a:r>
              <a:rPr sz="4000" spc="-575" dirty="0"/>
              <a:t>THE </a:t>
            </a:r>
            <a:r>
              <a:rPr sz="4000" spc="-540" dirty="0"/>
              <a:t>PALLIATIVE </a:t>
            </a:r>
            <a:r>
              <a:rPr sz="4000" spc="-430" dirty="0"/>
              <a:t>AND  </a:t>
            </a:r>
            <a:r>
              <a:rPr sz="4000" spc="-605" dirty="0"/>
              <a:t>HOSPICE </a:t>
            </a:r>
            <a:r>
              <a:rPr sz="4000" spc="-685" dirty="0"/>
              <a:t>CARE</a:t>
            </a:r>
            <a:r>
              <a:rPr sz="4000" spc="-509" dirty="0"/>
              <a:t> </a:t>
            </a:r>
            <a:r>
              <a:rPr sz="4000" spc="-525" dirty="0"/>
              <a:t>PHARMACIST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592" y="461899"/>
            <a:ext cx="49891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65" dirty="0"/>
              <a:t>Role </a:t>
            </a:r>
            <a:r>
              <a:rPr spc="-45" dirty="0"/>
              <a:t>of </a:t>
            </a:r>
            <a:r>
              <a:rPr spc="-90" dirty="0"/>
              <a:t>the</a:t>
            </a:r>
            <a:r>
              <a:rPr spc="-585" dirty="0"/>
              <a:t> </a:t>
            </a:r>
            <a:r>
              <a:rPr spc="-275" dirty="0"/>
              <a:t>Pharmacist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45643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5" dirty="0">
                <a:latin typeface="Arial"/>
                <a:cs typeface="Arial"/>
              </a:rPr>
              <a:t>Crucial </a:t>
            </a:r>
            <a:r>
              <a:rPr sz="3200" spc="-170" dirty="0">
                <a:latin typeface="Arial"/>
                <a:cs typeface="Arial"/>
              </a:rPr>
              <a:t>and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multifactorial: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962" y="2443733"/>
            <a:ext cx="2571115" cy="1544320"/>
          </a:xfrm>
          <a:prstGeom prst="rect">
            <a:avLst/>
          </a:prstGeom>
          <a:solidFill>
            <a:srgbClr val="F1F1F1"/>
          </a:solidFill>
          <a:ln w="25908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</a:pPr>
            <a:r>
              <a:rPr sz="2800" spc="-185" dirty="0">
                <a:latin typeface="Arial"/>
                <a:cs typeface="Arial"/>
              </a:rPr>
              <a:t>Screener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6505" y="2443733"/>
            <a:ext cx="2573020" cy="154432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690880">
              <a:lnSpc>
                <a:spcPct val="100000"/>
              </a:lnSpc>
            </a:pPr>
            <a:r>
              <a:rPr sz="2800" spc="-135" dirty="0">
                <a:latin typeface="Arial"/>
                <a:cs typeface="Arial"/>
              </a:rPr>
              <a:t>Provider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15050" y="2443733"/>
            <a:ext cx="2573020" cy="154432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3500">
              <a:latin typeface="Times New Roman"/>
              <a:cs typeface="Times New Roman"/>
            </a:endParaRPr>
          </a:p>
          <a:p>
            <a:pPr marL="650240">
              <a:lnSpc>
                <a:spcPct val="100000"/>
              </a:lnSpc>
            </a:pPr>
            <a:r>
              <a:rPr sz="2800" spc="-155" dirty="0">
                <a:latin typeface="Arial"/>
                <a:cs typeface="Arial"/>
              </a:rPr>
              <a:t>Educator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72233" y="4243578"/>
            <a:ext cx="2573020" cy="154432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Times New Roman"/>
              <a:cs typeface="Times New Roman"/>
            </a:endParaRPr>
          </a:p>
          <a:p>
            <a:pPr marL="700405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Monitor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0264" y="4849774"/>
            <a:ext cx="165417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60"/>
              </a:lnSpc>
            </a:pPr>
            <a:r>
              <a:rPr sz="2800" spc="-395" dirty="0">
                <a:latin typeface="Arial"/>
                <a:cs typeface="Arial"/>
              </a:rPr>
              <a:t>G</a:t>
            </a:r>
            <a:r>
              <a:rPr sz="2800" spc="-310" dirty="0">
                <a:latin typeface="Arial"/>
                <a:cs typeface="Arial"/>
              </a:rPr>
              <a:t>a</a:t>
            </a:r>
            <a:r>
              <a:rPr sz="2800" spc="120" dirty="0">
                <a:latin typeface="Arial"/>
                <a:cs typeface="Arial"/>
              </a:rPr>
              <a:t>t</a:t>
            </a:r>
            <a:r>
              <a:rPr sz="2800" spc="-185" dirty="0">
                <a:latin typeface="Arial"/>
                <a:cs typeface="Arial"/>
              </a:rPr>
              <a:t>e</a:t>
            </a:r>
            <a:r>
              <a:rPr sz="2800" spc="-265" dirty="0">
                <a:latin typeface="Arial"/>
                <a:cs typeface="Arial"/>
              </a:rPr>
              <a:t>k</a:t>
            </a:r>
            <a:r>
              <a:rPr sz="2800" spc="-165" dirty="0">
                <a:latin typeface="Arial"/>
                <a:cs typeface="Arial"/>
              </a:rPr>
              <a:t>eep</a:t>
            </a:r>
            <a:r>
              <a:rPr sz="2800" spc="-175" dirty="0">
                <a:latin typeface="Arial"/>
                <a:cs typeface="Arial"/>
              </a:rPr>
              <a:t>e</a:t>
            </a:r>
            <a:r>
              <a:rPr sz="2800" spc="30" dirty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0778" y="4243578"/>
            <a:ext cx="2573020" cy="154432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640715" marR="556895" indent="-88900">
              <a:lnSpc>
                <a:spcPct val="100000"/>
              </a:lnSpc>
            </a:pPr>
            <a:r>
              <a:rPr sz="2800" spc="-465" dirty="0">
                <a:latin typeface="Arial"/>
                <a:cs typeface="Arial"/>
              </a:rPr>
              <a:t>F</a:t>
            </a:r>
            <a:r>
              <a:rPr sz="2800" spc="-75" dirty="0">
                <a:latin typeface="Arial"/>
                <a:cs typeface="Arial"/>
              </a:rPr>
              <a:t>ormu</a:t>
            </a:r>
            <a:r>
              <a:rPr sz="2800" spc="-40" dirty="0">
                <a:latin typeface="Arial"/>
                <a:cs typeface="Arial"/>
              </a:rPr>
              <a:t>l</a:t>
            </a:r>
            <a:r>
              <a:rPr sz="2800" spc="-135" dirty="0">
                <a:latin typeface="Arial"/>
                <a:cs typeface="Arial"/>
              </a:rPr>
              <a:t>a</a:t>
            </a:r>
            <a:r>
              <a:rPr sz="2800" spc="-75" dirty="0">
                <a:latin typeface="Arial"/>
                <a:cs typeface="Arial"/>
              </a:rPr>
              <a:t>r</a:t>
            </a:r>
            <a:r>
              <a:rPr sz="2800" spc="-120" dirty="0">
                <a:latin typeface="Arial"/>
                <a:cs typeface="Arial"/>
              </a:rPr>
              <a:t>y  </a:t>
            </a:r>
            <a:r>
              <a:rPr sz="2800" spc="-145" dirty="0">
                <a:latin typeface="Arial"/>
                <a:cs typeface="Arial"/>
              </a:rPr>
              <a:t>Manager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618" y="6107684"/>
            <a:ext cx="2850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54" dirty="0">
                <a:latin typeface="Arial"/>
                <a:cs typeface="Arial"/>
              </a:rPr>
              <a:t>Focus </a:t>
            </a:r>
            <a:r>
              <a:rPr sz="2800" spc="-114" dirty="0">
                <a:latin typeface="Arial"/>
                <a:cs typeface="Arial"/>
              </a:rPr>
              <a:t>on </a:t>
            </a:r>
            <a:r>
              <a:rPr sz="2800" spc="-55" dirty="0">
                <a:latin typeface="Arial"/>
                <a:cs typeface="Arial"/>
              </a:rPr>
              <a:t>the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285" dirty="0">
                <a:latin typeface="Arial"/>
                <a:cs typeface="Arial"/>
              </a:rPr>
              <a:t>3-Cs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217" y="461899"/>
            <a:ext cx="18491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Comfort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7987665" cy="46939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67970" indent="-343535" algn="just">
              <a:lnSpc>
                <a:spcPts val="3240"/>
              </a:lnSpc>
              <a:spcBef>
                <a:spcPts val="505"/>
              </a:spcBef>
              <a:buChar char="•"/>
              <a:tabLst>
                <a:tab pos="356235" algn="l"/>
              </a:tabLst>
            </a:pPr>
            <a:r>
              <a:rPr sz="3000" spc="-315" dirty="0">
                <a:latin typeface="Arial"/>
                <a:cs typeface="Arial"/>
              </a:rPr>
              <a:t>Can </a:t>
            </a:r>
            <a:r>
              <a:rPr sz="3000" spc="-90" dirty="0">
                <a:latin typeface="Arial"/>
                <a:cs typeface="Arial"/>
              </a:rPr>
              <a:t>work </a:t>
            </a:r>
            <a:r>
              <a:rPr sz="3000" spc="-25" dirty="0">
                <a:latin typeface="Arial"/>
                <a:cs typeface="Arial"/>
              </a:rPr>
              <a:t>within </a:t>
            </a:r>
            <a:r>
              <a:rPr sz="3000" spc="-105" dirty="0">
                <a:latin typeface="Arial"/>
                <a:cs typeface="Arial"/>
              </a:rPr>
              <a:t>your </a:t>
            </a:r>
            <a:r>
              <a:rPr sz="3000" spc="-114" dirty="0">
                <a:latin typeface="Arial"/>
                <a:cs typeface="Arial"/>
              </a:rPr>
              <a:t>collaborative </a:t>
            </a:r>
            <a:r>
              <a:rPr sz="3000" spc="-150" dirty="0">
                <a:latin typeface="Arial"/>
                <a:cs typeface="Arial"/>
              </a:rPr>
              <a:t>agreements,  </a:t>
            </a:r>
            <a:r>
              <a:rPr sz="3000" spc="-40" dirty="0">
                <a:latin typeface="Arial"/>
                <a:cs typeface="Arial"/>
              </a:rPr>
              <a:t>or </a:t>
            </a:r>
            <a:r>
              <a:rPr sz="3000" spc="-110" dirty="0">
                <a:latin typeface="Arial"/>
                <a:cs typeface="Arial"/>
              </a:rPr>
              <a:t>provide </a:t>
            </a:r>
            <a:r>
              <a:rPr sz="3000" spc="-130" dirty="0">
                <a:latin typeface="Arial"/>
                <a:cs typeface="Arial"/>
              </a:rPr>
              <a:t>recommendations </a:t>
            </a:r>
            <a:r>
              <a:rPr sz="3000" spc="5" dirty="0">
                <a:latin typeface="Arial"/>
                <a:cs typeface="Arial"/>
              </a:rPr>
              <a:t>to </a:t>
            </a:r>
            <a:r>
              <a:rPr sz="3000" spc="-105" dirty="0">
                <a:latin typeface="Arial"/>
                <a:cs typeface="Arial"/>
              </a:rPr>
              <a:t>your </a:t>
            </a:r>
            <a:r>
              <a:rPr sz="3000" spc="-290" dirty="0">
                <a:latin typeface="Arial"/>
                <a:cs typeface="Arial"/>
              </a:rPr>
              <a:t>IDT </a:t>
            </a:r>
            <a:r>
              <a:rPr sz="3000" spc="5" dirty="0">
                <a:latin typeface="Arial"/>
                <a:cs typeface="Arial"/>
              </a:rPr>
              <a:t>to</a:t>
            </a:r>
            <a:r>
              <a:rPr sz="3000" spc="-425" dirty="0">
                <a:latin typeface="Arial"/>
                <a:cs typeface="Arial"/>
              </a:rPr>
              <a:t> </a:t>
            </a:r>
            <a:r>
              <a:rPr sz="3000" spc="-160" dirty="0">
                <a:latin typeface="Arial"/>
                <a:cs typeface="Arial"/>
              </a:rPr>
              <a:t>take  </a:t>
            </a:r>
            <a:r>
              <a:rPr sz="3000" spc="-180" dirty="0">
                <a:latin typeface="Arial"/>
                <a:cs typeface="Arial"/>
              </a:rPr>
              <a:t>care </a:t>
            </a:r>
            <a:r>
              <a:rPr sz="3000" spc="-25" dirty="0">
                <a:latin typeface="Arial"/>
                <a:cs typeface="Arial"/>
              </a:rPr>
              <a:t>of</a:t>
            </a:r>
            <a:r>
              <a:rPr sz="3000" spc="-14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patients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7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000" spc="-145" dirty="0">
                <a:latin typeface="Arial"/>
                <a:cs typeface="Arial"/>
              </a:rPr>
              <a:t>Specifically:</a:t>
            </a:r>
            <a:endParaRPr sz="3000">
              <a:latin typeface="Arial"/>
              <a:cs typeface="Arial"/>
            </a:endParaRPr>
          </a:p>
          <a:p>
            <a:pPr marL="756285" marR="613410" lvl="1" indent="-287020">
              <a:lnSpc>
                <a:spcPts val="2810"/>
              </a:lnSpc>
              <a:spcBef>
                <a:spcPts val="695"/>
              </a:spcBef>
              <a:buChar char="–"/>
              <a:tabLst>
                <a:tab pos="756920" algn="l"/>
              </a:tabLst>
            </a:pPr>
            <a:r>
              <a:rPr sz="2600" spc="-204" dirty="0">
                <a:latin typeface="Arial"/>
                <a:cs typeface="Arial"/>
              </a:rPr>
              <a:t>Second </a:t>
            </a:r>
            <a:r>
              <a:rPr sz="2600" spc="-120" dirty="0">
                <a:latin typeface="Arial"/>
                <a:cs typeface="Arial"/>
              </a:rPr>
              <a:t>layer </a:t>
            </a:r>
            <a:r>
              <a:rPr sz="2600" spc="-20" dirty="0">
                <a:latin typeface="Arial"/>
                <a:cs typeface="Arial"/>
              </a:rPr>
              <a:t>of </a:t>
            </a:r>
            <a:r>
              <a:rPr sz="2600" spc="-185" dirty="0">
                <a:latin typeface="Arial"/>
                <a:cs typeface="Arial"/>
              </a:rPr>
              <a:t>assessment </a:t>
            </a:r>
            <a:r>
              <a:rPr sz="2600" spc="-150" dirty="0">
                <a:latin typeface="Arial"/>
                <a:cs typeface="Arial"/>
              </a:rPr>
              <a:t>– </a:t>
            </a:r>
            <a:r>
              <a:rPr sz="2600" spc="-135" dirty="0">
                <a:latin typeface="Arial"/>
                <a:cs typeface="Arial"/>
              </a:rPr>
              <a:t>take </a:t>
            </a:r>
            <a:r>
              <a:rPr sz="2600" spc="-75" dirty="0">
                <a:latin typeface="Arial"/>
                <a:cs typeface="Arial"/>
              </a:rPr>
              <a:t>thorough</a:t>
            </a:r>
            <a:r>
              <a:rPr sz="2600" spc="-245" dirty="0">
                <a:latin typeface="Arial"/>
                <a:cs typeface="Arial"/>
              </a:rPr>
              <a:t> </a:t>
            </a:r>
            <a:r>
              <a:rPr sz="2600" spc="-65" dirty="0">
                <a:latin typeface="Arial"/>
                <a:cs typeface="Arial"/>
              </a:rPr>
              <a:t>“drug  </a:t>
            </a:r>
            <a:r>
              <a:rPr sz="2600" spc="-70" dirty="0">
                <a:latin typeface="Arial"/>
                <a:cs typeface="Arial"/>
              </a:rPr>
              <a:t>histories” </a:t>
            </a:r>
            <a:r>
              <a:rPr sz="2600" spc="-100" dirty="0">
                <a:latin typeface="Arial"/>
                <a:cs typeface="Arial"/>
              </a:rPr>
              <a:t>(remember </a:t>
            </a:r>
            <a:r>
              <a:rPr sz="2600" spc="55" dirty="0">
                <a:latin typeface="Arial"/>
                <a:cs typeface="Arial"/>
              </a:rPr>
              <a:t>“U”</a:t>
            </a:r>
            <a:r>
              <a:rPr sz="2600" spc="-5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of </a:t>
            </a:r>
            <a:r>
              <a:rPr sz="2600" spc="-40" dirty="0">
                <a:latin typeface="Arial"/>
                <a:cs typeface="Arial"/>
              </a:rPr>
              <a:t>the </a:t>
            </a:r>
            <a:r>
              <a:rPr sz="2600" spc="-229" dirty="0">
                <a:latin typeface="Arial"/>
                <a:cs typeface="Arial"/>
              </a:rPr>
              <a:t>“PQRSTUV”)</a:t>
            </a:r>
            <a:endParaRPr sz="26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270"/>
              </a:spcBef>
              <a:buChar char="–"/>
              <a:tabLst>
                <a:tab pos="756920" algn="l"/>
              </a:tabLst>
            </a:pPr>
            <a:r>
              <a:rPr sz="2600" spc="-140" dirty="0">
                <a:latin typeface="Arial"/>
                <a:cs typeface="Arial"/>
              </a:rPr>
              <a:t>Think </a:t>
            </a:r>
            <a:r>
              <a:rPr sz="2600" spc="-75" dirty="0">
                <a:latin typeface="Arial"/>
                <a:cs typeface="Arial"/>
              </a:rPr>
              <a:t>about non-opioid </a:t>
            </a:r>
            <a:r>
              <a:rPr sz="2600" spc="-80" dirty="0">
                <a:latin typeface="Arial"/>
                <a:cs typeface="Arial"/>
              </a:rPr>
              <a:t>options </a:t>
            </a:r>
            <a:r>
              <a:rPr sz="2600" spc="-110" dirty="0">
                <a:latin typeface="Arial"/>
                <a:cs typeface="Arial"/>
              </a:rPr>
              <a:t>(specifically</a:t>
            </a:r>
            <a:r>
              <a:rPr sz="2600" spc="-425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adjuvants)</a:t>
            </a:r>
            <a:endParaRPr sz="2600">
              <a:latin typeface="Arial"/>
              <a:cs typeface="Arial"/>
            </a:endParaRPr>
          </a:p>
          <a:p>
            <a:pPr marL="756285" marR="855344" lvl="1" indent="-287020" algn="just">
              <a:lnSpc>
                <a:spcPct val="90000"/>
              </a:lnSpc>
              <a:spcBef>
                <a:spcPts val="625"/>
              </a:spcBef>
              <a:buChar char="–"/>
              <a:tabLst>
                <a:tab pos="756920" algn="l"/>
              </a:tabLst>
            </a:pPr>
            <a:r>
              <a:rPr sz="2600" spc="-90" dirty="0">
                <a:latin typeface="Arial"/>
                <a:cs typeface="Arial"/>
              </a:rPr>
              <a:t>Utilize </a:t>
            </a:r>
            <a:r>
              <a:rPr sz="2600" spc="-100" dirty="0">
                <a:latin typeface="Arial"/>
                <a:cs typeface="Arial"/>
              </a:rPr>
              <a:t>pharmacokinetic, </a:t>
            </a:r>
            <a:r>
              <a:rPr sz="2600" spc="-125" dirty="0">
                <a:latin typeface="Arial"/>
                <a:cs typeface="Arial"/>
              </a:rPr>
              <a:t>pharmacodynamic </a:t>
            </a:r>
            <a:r>
              <a:rPr sz="2600" spc="-135" dirty="0">
                <a:latin typeface="Arial"/>
                <a:cs typeface="Arial"/>
              </a:rPr>
              <a:t>and  </a:t>
            </a:r>
            <a:r>
              <a:rPr sz="2600" spc="-145" dirty="0">
                <a:latin typeface="Arial"/>
                <a:cs typeface="Arial"/>
              </a:rPr>
              <a:t>evidence-based </a:t>
            </a:r>
            <a:r>
              <a:rPr sz="2600" spc="-120" dirty="0">
                <a:latin typeface="Arial"/>
                <a:cs typeface="Arial"/>
              </a:rPr>
              <a:t>knowledge </a:t>
            </a:r>
            <a:r>
              <a:rPr sz="2600" spc="5" dirty="0">
                <a:latin typeface="Arial"/>
                <a:cs typeface="Arial"/>
              </a:rPr>
              <a:t>to </a:t>
            </a:r>
            <a:r>
              <a:rPr sz="2600" spc="-35" dirty="0">
                <a:latin typeface="Arial"/>
                <a:cs typeface="Arial"/>
              </a:rPr>
              <a:t>tailor </a:t>
            </a:r>
            <a:r>
              <a:rPr sz="2600" spc="-135" dirty="0">
                <a:latin typeface="Arial"/>
                <a:cs typeface="Arial"/>
              </a:rPr>
              <a:t>regimens</a:t>
            </a:r>
            <a:r>
              <a:rPr sz="2600" spc="-4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to  </a:t>
            </a:r>
            <a:r>
              <a:rPr sz="2600" spc="-85" dirty="0">
                <a:latin typeface="Arial"/>
                <a:cs typeface="Arial"/>
              </a:rPr>
              <a:t>patients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939" y="6499352"/>
            <a:ext cx="18789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latin typeface="Arial"/>
                <a:cs typeface="Arial"/>
              </a:rPr>
              <a:t>IDT: </a:t>
            </a:r>
            <a:r>
              <a:rPr sz="1400" spc="-45" dirty="0">
                <a:latin typeface="Arial"/>
                <a:cs typeface="Arial"/>
              </a:rPr>
              <a:t>interdisciplinary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461899"/>
            <a:ext cx="3524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855" dirty="0"/>
              <a:t>C</a:t>
            </a:r>
            <a:r>
              <a:rPr spc="-185" dirty="0"/>
              <a:t>o</a:t>
            </a:r>
            <a:r>
              <a:rPr spc="-250" dirty="0"/>
              <a:t>m</a:t>
            </a:r>
            <a:r>
              <a:rPr spc="-260" dirty="0"/>
              <a:t>m</a:t>
            </a:r>
            <a:r>
              <a:rPr spc="-220" dirty="0"/>
              <a:t>u</a:t>
            </a:r>
            <a:r>
              <a:rPr spc="-204" dirty="0"/>
              <a:t>n</a:t>
            </a:r>
            <a:r>
              <a:rPr spc="-40" dirty="0"/>
              <a:t>i</a:t>
            </a:r>
            <a:r>
              <a:rPr spc="-405" dirty="0"/>
              <a:t>c</a:t>
            </a:r>
            <a:r>
              <a:rPr spc="-459" dirty="0"/>
              <a:t>a</a:t>
            </a:r>
            <a:r>
              <a:rPr spc="195" dirty="0"/>
              <a:t>t</a:t>
            </a:r>
            <a:r>
              <a:rPr spc="-40" dirty="0"/>
              <a:t>i</a:t>
            </a:r>
            <a:r>
              <a:rPr spc="-210" dirty="0"/>
              <a:t>o</a:t>
            </a:r>
            <a:r>
              <a:rPr spc="-160" dirty="0"/>
              <a:t>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5008" y="2932176"/>
            <a:ext cx="8255634" cy="3357879"/>
            <a:chOff x="445008" y="2932176"/>
            <a:chExt cx="8255634" cy="3357879"/>
          </a:xfrm>
        </p:grpSpPr>
        <p:sp>
          <p:nvSpPr>
            <p:cNvPr id="4" name="object 4"/>
            <p:cNvSpPr/>
            <p:nvPr/>
          </p:nvSpPr>
          <p:spPr>
            <a:xfrm>
              <a:off x="457962" y="3329178"/>
              <a:ext cx="8229600" cy="2947670"/>
            </a:xfrm>
            <a:custGeom>
              <a:avLst/>
              <a:gdLst/>
              <a:ahLst/>
              <a:cxnLst/>
              <a:rect l="l" t="t" r="r" b="b"/>
              <a:pathLst>
                <a:path w="8229600" h="2947670">
                  <a:moveTo>
                    <a:pt x="8229600" y="0"/>
                  </a:moveTo>
                  <a:lnTo>
                    <a:pt x="0" y="0"/>
                  </a:lnTo>
                  <a:lnTo>
                    <a:pt x="0" y="2947416"/>
                  </a:lnTo>
                  <a:lnTo>
                    <a:pt x="8229600" y="2947416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3329178"/>
              <a:ext cx="8229600" cy="2947670"/>
            </a:xfrm>
            <a:custGeom>
              <a:avLst/>
              <a:gdLst/>
              <a:ahLst/>
              <a:cxnLst/>
              <a:rect l="l" t="t" r="r" b="b"/>
              <a:pathLst>
                <a:path w="8229600" h="2947670">
                  <a:moveTo>
                    <a:pt x="0" y="2947416"/>
                  </a:moveTo>
                  <a:lnTo>
                    <a:pt x="8229600" y="2947416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94741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441" y="2945130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5632958" y="0"/>
                  </a:moveTo>
                  <a:lnTo>
                    <a:pt x="127762" y="0"/>
                  </a:lnTo>
                  <a:lnTo>
                    <a:pt x="78031" y="10033"/>
                  </a:lnTo>
                  <a:lnTo>
                    <a:pt x="37420" y="37401"/>
                  </a:lnTo>
                  <a:lnTo>
                    <a:pt x="10040" y="78009"/>
                  </a:lnTo>
                  <a:lnTo>
                    <a:pt x="0" y="127762"/>
                  </a:lnTo>
                  <a:lnTo>
                    <a:pt x="0" y="638810"/>
                  </a:lnTo>
                  <a:lnTo>
                    <a:pt x="10040" y="688562"/>
                  </a:lnTo>
                  <a:lnTo>
                    <a:pt x="37420" y="729170"/>
                  </a:lnTo>
                  <a:lnTo>
                    <a:pt x="78031" y="756539"/>
                  </a:lnTo>
                  <a:lnTo>
                    <a:pt x="127762" y="766572"/>
                  </a:lnTo>
                  <a:lnTo>
                    <a:pt x="5632958" y="766572"/>
                  </a:lnTo>
                  <a:lnTo>
                    <a:pt x="5682710" y="756538"/>
                  </a:lnTo>
                  <a:lnTo>
                    <a:pt x="5723318" y="729170"/>
                  </a:lnTo>
                  <a:lnTo>
                    <a:pt x="5750687" y="688562"/>
                  </a:lnTo>
                  <a:lnTo>
                    <a:pt x="5760720" y="638810"/>
                  </a:lnTo>
                  <a:lnTo>
                    <a:pt x="5760720" y="127762"/>
                  </a:lnTo>
                  <a:lnTo>
                    <a:pt x="5750687" y="78009"/>
                  </a:lnTo>
                  <a:lnTo>
                    <a:pt x="5723318" y="37401"/>
                  </a:lnTo>
                  <a:lnTo>
                    <a:pt x="5682710" y="10033"/>
                  </a:lnTo>
                  <a:lnTo>
                    <a:pt x="5632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9441" y="2945130"/>
              <a:ext cx="5760720" cy="767080"/>
            </a:xfrm>
            <a:custGeom>
              <a:avLst/>
              <a:gdLst/>
              <a:ahLst/>
              <a:cxnLst/>
              <a:rect l="l" t="t" r="r" b="b"/>
              <a:pathLst>
                <a:path w="5760720" h="767079">
                  <a:moveTo>
                    <a:pt x="0" y="127762"/>
                  </a:moveTo>
                  <a:lnTo>
                    <a:pt x="10040" y="78009"/>
                  </a:lnTo>
                  <a:lnTo>
                    <a:pt x="37420" y="37401"/>
                  </a:lnTo>
                  <a:lnTo>
                    <a:pt x="78031" y="10033"/>
                  </a:lnTo>
                  <a:lnTo>
                    <a:pt x="127762" y="0"/>
                  </a:lnTo>
                  <a:lnTo>
                    <a:pt x="5632958" y="0"/>
                  </a:lnTo>
                  <a:lnTo>
                    <a:pt x="5682710" y="10033"/>
                  </a:lnTo>
                  <a:lnTo>
                    <a:pt x="5723318" y="37401"/>
                  </a:lnTo>
                  <a:lnTo>
                    <a:pt x="5750687" y="78009"/>
                  </a:lnTo>
                  <a:lnTo>
                    <a:pt x="5760720" y="127762"/>
                  </a:lnTo>
                  <a:lnTo>
                    <a:pt x="5760720" y="638810"/>
                  </a:lnTo>
                  <a:lnTo>
                    <a:pt x="5750687" y="688562"/>
                  </a:lnTo>
                  <a:lnTo>
                    <a:pt x="5723318" y="729170"/>
                  </a:lnTo>
                  <a:lnTo>
                    <a:pt x="5682710" y="756538"/>
                  </a:lnTo>
                  <a:lnTo>
                    <a:pt x="5632958" y="766572"/>
                  </a:lnTo>
                  <a:lnTo>
                    <a:pt x="127762" y="766572"/>
                  </a:lnTo>
                  <a:lnTo>
                    <a:pt x="78031" y="756539"/>
                  </a:lnTo>
                  <a:lnTo>
                    <a:pt x="37420" y="729170"/>
                  </a:lnTo>
                  <a:lnTo>
                    <a:pt x="10040" y="688562"/>
                  </a:lnTo>
                  <a:lnTo>
                    <a:pt x="0" y="638810"/>
                  </a:lnTo>
                  <a:lnTo>
                    <a:pt x="0" y="12776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07946"/>
            <a:ext cx="7261225" cy="4429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096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335" dirty="0">
                <a:latin typeface="Arial"/>
                <a:cs typeface="Arial"/>
              </a:rPr>
              <a:t>Can </a:t>
            </a:r>
            <a:r>
              <a:rPr sz="3200" spc="-85" dirty="0">
                <a:latin typeface="Arial"/>
                <a:cs typeface="Arial"/>
              </a:rPr>
              <a:t>utilize </a:t>
            </a:r>
            <a:r>
              <a:rPr sz="3200" spc="-490" dirty="0">
                <a:latin typeface="Arial"/>
                <a:cs typeface="Arial"/>
              </a:rPr>
              <a:t>ACP </a:t>
            </a:r>
            <a:r>
              <a:rPr sz="3200" spc="-165" dirty="0">
                <a:latin typeface="Arial"/>
                <a:cs typeface="Arial"/>
              </a:rPr>
              <a:t>conversations </a:t>
            </a:r>
            <a:r>
              <a:rPr sz="3200" spc="-170" dirty="0">
                <a:latin typeface="Arial"/>
                <a:cs typeface="Arial"/>
              </a:rPr>
              <a:t>and </a:t>
            </a:r>
            <a:r>
              <a:rPr sz="3200" spc="-390" dirty="0">
                <a:latin typeface="Arial"/>
                <a:cs typeface="Arial"/>
              </a:rPr>
              <a:t>GoCs </a:t>
            </a:r>
            <a:r>
              <a:rPr sz="3200" spc="10" dirty="0">
                <a:latin typeface="Arial"/>
                <a:cs typeface="Arial"/>
              </a:rPr>
              <a:t>to  </a:t>
            </a:r>
            <a:r>
              <a:rPr sz="3200" spc="-110" dirty="0">
                <a:latin typeface="Arial"/>
                <a:cs typeface="Arial"/>
              </a:rPr>
              <a:t>translate </a:t>
            </a:r>
            <a:r>
              <a:rPr sz="3200" spc="-35" dirty="0">
                <a:latin typeface="Arial"/>
                <a:cs typeface="Arial"/>
              </a:rPr>
              <a:t>into </a:t>
            </a:r>
            <a:r>
              <a:rPr sz="3200" spc="-110" dirty="0">
                <a:latin typeface="Arial"/>
                <a:cs typeface="Arial"/>
              </a:rPr>
              <a:t>medication</a:t>
            </a:r>
            <a:r>
              <a:rPr sz="3200" spc="-35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regimen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588010">
              <a:lnSpc>
                <a:spcPct val="100000"/>
              </a:lnSpc>
            </a:pPr>
            <a:r>
              <a:rPr sz="2600" spc="-140" dirty="0">
                <a:latin typeface="Arial"/>
                <a:cs typeface="Arial"/>
              </a:rPr>
              <a:t>Deprescribing: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"/>
              <a:cs typeface="Arial"/>
            </a:endParaRPr>
          </a:p>
          <a:p>
            <a:pPr marL="788035" marR="5080" lvl="1" indent="-228600">
              <a:lnSpc>
                <a:spcPct val="91600"/>
              </a:lnSpc>
              <a:buChar char="•"/>
              <a:tabLst>
                <a:tab pos="788670" algn="l"/>
              </a:tabLst>
            </a:pPr>
            <a:r>
              <a:rPr sz="2600" spc="-200" dirty="0">
                <a:latin typeface="Arial"/>
                <a:cs typeface="Arial"/>
              </a:rPr>
              <a:t>The </a:t>
            </a:r>
            <a:r>
              <a:rPr sz="2600" spc="-135" dirty="0">
                <a:latin typeface="Arial"/>
                <a:cs typeface="Arial"/>
              </a:rPr>
              <a:t>systematic </a:t>
            </a:r>
            <a:r>
              <a:rPr sz="2600" spc="-170" dirty="0">
                <a:latin typeface="Arial"/>
                <a:cs typeface="Arial"/>
              </a:rPr>
              <a:t>process </a:t>
            </a:r>
            <a:r>
              <a:rPr sz="2600" spc="-20" dirty="0">
                <a:latin typeface="Arial"/>
                <a:cs typeface="Arial"/>
              </a:rPr>
              <a:t>of </a:t>
            </a:r>
            <a:r>
              <a:rPr sz="2600" spc="-60" dirty="0">
                <a:latin typeface="Arial"/>
                <a:cs typeface="Arial"/>
              </a:rPr>
              <a:t>identifying </a:t>
            </a:r>
            <a:r>
              <a:rPr sz="2600" spc="-140" dirty="0">
                <a:latin typeface="Arial"/>
                <a:cs typeface="Arial"/>
              </a:rPr>
              <a:t>and  </a:t>
            </a:r>
            <a:r>
              <a:rPr sz="2600" spc="-95" dirty="0">
                <a:latin typeface="Arial"/>
                <a:cs typeface="Arial"/>
              </a:rPr>
              <a:t>discontinuing </a:t>
            </a:r>
            <a:r>
              <a:rPr sz="2600" spc="-135" dirty="0">
                <a:latin typeface="Arial"/>
                <a:cs typeface="Arial"/>
              </a:rPr>
              <a:t>drugs </a:t>
            </a:r>
            <a:r>
              <a:rPr sz="2600" spc="-50" dirty="0">
                <a:latin typeface="Arial"/>
                <a:cs typeface="Arial"/>
              </a:rPr>
              <a:t>in </a:t>
            </a:r>
            <a:r>
              <a:rPr sz="2600" spc="-145" dirty="0">
                <a:latin typeface="Arial"/>
                <a:cs typeface="Arial"/>
              </a:rPr>
              <a:t>instances </a:t>
            </a:r>
            <a:r>
              <a:rPr sz="2600" spc="-50" dirty="0">
                <a:latin typeface="Arial"/>
                <a:cs typeface="Arial"/>
              </a:rPr>
              <a:t>in </a:t>
            </a:r>
            <a:r>
              <a:rPr sz="2600" spc="-90" dirty="0">
                <a:latin typeface="Arial"/>
                <a:cs typeface="Arial"/>
              </a:rPr>
              <a:t>which</a:t>
            </a:r>
            <a:r>
              <a:rPr sz="2600" spc="-440" dirty="0">
                <a:latin typeface="Arial"/>
                <a:cs typeface="Arial"/>
              </a:rPr>
              <a:t> </a:t>
            </a:r>
            <a:r>
              <a:rPr sz="2600" spc="-130" dirty="0">
                <a:latin typeface="Arial"/>
                <a:cs typeface="Arial"/>
              </a:rPr>
              <a:t>existing  </a:t>
            </a:r>
            <a:r>
              <a:rPr sz="2600" spc="-35" dirty="0">
                <a:latin typeface="Arial"/>
                <a:cs typeface="Arial"/>
              </a:rPr>
              <a:t>or </a:t>
            </a:r>
            <a:r>
              <a:rPr sz="2600" spc="-70" dirty="0">
                <a:latin typeface="Arial"/>
                <a:cs typeface="Arial"/>
              </a:rPr>
              <a:t>potential </a:t>
            </a:r>
            <a:r>
              <a:rPr sz="2600" spc="-155" dirty="0">
                <a:latin typeface="Arial"/>
                <a:cs typeface="Arial"/>
              </a:rPr>
              <a:t>harms </a:t>
            </a:r>
            <a:r>
              <a:rPr sz="2600" spc="-95" dirty="0">
                <a:latin typeface="Arial"/>
                <a:cs typeface="Arial"/>
              </a:rPr>
              <a:t>outweigh </a:t>
            </a:r>
            <a:r>
              <a:rPr sz="2600" spc="-135" dirty="0">
                <a:latin typeface="Arial"/>
                <a:cs typeface="Arial"/>
              </a:rPr>
              <a:t>existing </a:t>
            </a:r>
            <a:r>
              <a:rPr sz="2600" spc="-35" dirty="0">
                <a:latin typeface="Arial"/>
                <a:cs typeface="Arial"/>
              </a:rPr>
              <a:t>or </a:t>
            </a:r>
            <a:r>
              <a:rPr sz="2600" spc="-70" dirty="0">
                <a:latin typeface="Arial"/>
                <a:cs typeface="Arial"/>
              </a:rPr>
              <a:t>potential  </a:t>
            </a:r>
            <a:r>
              <a:rPr sz="2600" spc="-100" dirty="0">
                <a:latin typeface="Arial"/>
                <a:cs typeface="Arial"/>
              </a:rPr>
              <a:t>benefits </a:t>
            </a:r>
            <a:r>
              <a:rPr sz="2600" spc="-20" dirty="0">
                <a:latin typeface="Arial"/>
                <a:cs typeface="Arial"/>
              </a:rPr>
              <a:t>within </a:t>
            </a:r>
            <a:r>
              <a:rPr sz="2600" spc="-40" dirty="0">
                <a:latin typeface="Arial"/>
                <a:cs typeface="Arial"/>
              </a:rPr>
              <a:t>the </a:t>
            </a:r>
            <a:r>
              <a:rPr sz="2600" spc="-90" dirty="0">
                <a:latin typeface="Arial"/>
                <a:cs typeface="Arial"/>
              </a:rPr>
              <a:t>context </a:t>
            </a:r>
            <a:r>
              <a:rPr sz="2600" spc="-20" dirty="0">
                <a:latin typeface="Arial"/>
                <a:cs typeface="Arial"/>
              </a:rPr>
              <a:t>of</a:t>
            </a:r>
            <a:r>
              <a:rPr sz="2600" spc="-500" dirty="0">
                <a:latin typeface="Arial"/>
                <a:cs typeface="Arial"/>
              </a:rPr>
              <a:t> </a:t>
            </a:r>
            <a:r>
              <a:rPr sz="2600" spc="-160" dirty="0">
                <a:latin typeface="Arial"/>
                <a:cs typeface="Arial"/>
              </a:rPr>
              <a:t>an </a:t>
            </a:r>
            <a:r>
              <a:rPr sz="2600" spc="-80" dirty="0">
                <a:latin typeface="Arial"/>
                <a:cs typeface="Arial"/>
              </a:rPr>
              <a:t>individual</a:t>
            </a:r>
            <a:endParaRPr sz="2600">
              <a:latin typeface="Arial"/>
              <a:cs typeface="Arial"/>
            </a:endParaRPr>
          </a:p>
          <a:p>
            <a:pPr marL="788035">
              <a:lnSpc>
                <a:spcPts val="2725"/>
              </a:lnSpc>
            </a:pPr>
            <a:r>
              <a:rPr sz="2600" i="1" spc="-75" dirty="0">
                <a:latin typeface="Arial"/>
                <a:cs typeface="Arial"/>
              </a:rPr>
              <a:t>patient’s </a:t>
            </a:r>
            <a:r>
              <a:rPr sz="2600" i="1" spc="-165" dirty="0">
                <a:latin typeface="Arial"/>
                <a:cs typeface="Arial"/>
              </a:rPr>
              <a:t>care </a:t>
            </a:r>
            <a:r>
              <a:rPr sz="2600" i="1" spc="-140" dirty="0">
                <a:latin typeface="Arial"/>
                <a:cs typeface="Arial"/>
              </a:rPr>
              <a:t>goals, </a:t>
            </a:r>
            <a:r>
              <a:rPr sz="2600" i="1" spc="-110" dirty="0">
                <a:latin typeface="Arial"/>
                <a:cs typeface="Arial"/>
              </a:rPr>
              <a:t>current </a:t>
            </a:r>
            <a:r>
              <a:rPr sz="2600" i="1" spc="-120" dirty="0">
                <a:latin typeface="Arial"/>
                <a:cs typeface="Arial"/>
              </a:rPr>
              <a:t>level </a:t>
            </a:r>
            <a:r>
              <a:rPr sz="2600" i="1" spc="-80" dirty="0">
                <a:latin typeface="Arial"/>
                <a:cs typeface="Arial"/>
              </a:rPr>
              <a:t>of</a:t>
            </a:r>
            <a:r>
              <a:rPr sz="2600" i="1" spc="65" dirty="0">
                <a:latin typeface="Arial"/>
                <a:cs typeface="Arial"/>
              </a:rPr>
              <a:t> </a:t>
            </a:r>
            <a:r>
              <a:rPr sz="2600" i="1" spc="-80" dirty="0">
                <a:latin typeface="Arial"/>
                <a:cs typeface="Arial"/>
              </a:rPr>
              <a:t>functioning, </a:t>
            </a:r>
            <a:endParaRPr sz="2600">
              <a:latin typeface="Arial"/>
              <a:cs typeface="Arial"/>
            </a:endParaRPr>
          </a:p>
          <a:p>
            <a:pPr marL="788035">
              <a:lnSpc>
                <a:spcPts val="2990"/>
              </a:lnSpc>
            </a:pPr>
            <a:r>
              <a:rPr sz="2600" i="1" spc="-60" dirty="0">
                <a:latin typeface="Arial"/>
                <a:cs typeface="Arial"/>
              </a:rPr>
              <a:t>life </a:t>
            </a:r>
            <a:r>
              <a:rPr sz="2600" i="1" spc="-175" dirty="0">
                <a:latin typeface="Arial"/>
                <a:cs typeface="Arial"/>
              </a:rPr>
              <a:t>expectancy, </a:t>
            </a:r>
            <a:r>
              <a:rPr sz="2600" i="1" spc="-155" dirty="0">
                <a:latin typeface="Arial"/>
                <a:cs typeface="Arial"/>
              </a:rPr>
              <a:t>values, </a:t>
            </a:r>
            <a:r>
              <a:rPr sz="2600" i="1" spc="-150" dirty="0">
                <a:latin typeface="Arial"/>
                <a:cs typeface="Arial"/>
              </a:rPr>
              <a:t>and</a:t>
            </a:r>
            <a:r>
              <a:rPr sz="2600" i="1" spc="-70" dirty="0">
                <a:latin typeface="Arial"/>
                <a:cs typeface="Arial"/>
              </a:rPr>
              <a:t> </a:t>
            </a:r>
            <a:r>
              <a:rPr sz="2600" i="1" spc="-145" dirty="0">
                <a:latin typeface="Arial"/>
                <a:cs typeface="Arial"/>
              </a:rPr>
              <a:t>preferences</a:t>
            </a:r>
            <a:r>
              <a:rPr sz="2600" spc="-14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6342" y="6621576"/>
            <a:ext cx="25184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latin typeface="Arial"/>
                <a:cs typeface="Arial"/>
              </a:rPr>
              <a:t>JAMA </a:t>
            </a:r>
            <a:r>
              <a:rPr sz="1100" spc="-25" dirty="0">
                <a:latin typeface="Arial"/>
                <a:cs typeface="Arial"/>
              </a:rPr>
              <a:t>Intern </a:t>
            </a:r>
            <a:r>
              <a:rPr sz="1100" spc="-35" dirty="0">
                <a:latin typeface="Arial"/>
                <a:cs typeface="Arial"/>
              </a:rPr>
              <a:t>Med. </a:t>
            </a:r>
            <a:r>
              <a:rPr sz="1100" spc="-55" dirty="0">
                <a:latin typeface="Arial"/>
                <a:cs typeface="Arial"/>
              </a:rPr>
              <a:t>2015</a:t>
            </a:r>
            <a:r>
              <a:rPr sz="1100" spc="-105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May;175(5):827-34.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939" y="6499352"/>
            <a:ext cx="3353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latin typeface="Arial"/>
                <a:cs typeface="Arial"/>
              </a:rPr>
              <a:t>ACP: </a:t>
            </a:r>
            <a:r>
              <a:rPr sz="1400" spc="-95" dirty="0">
                <a:latin typeface="Arial"/>
                <a:cs typeface="Arial"/>
              </a:rPr>
              <a:t>advance </a:t>
            </a:r>
            <a:r>
              <a:rPr sz="1400" spc="-85" dirty="0">
                <a:latin typeface="Arial"/>
                <a:cs typeface="Arial"/>
              </a:rPr>
              <a:t>care </a:t>
            </a:r>
            <a:r>
              <a:rPr sz="1400" spc="-55" dirty="0">
                <a:latin typeface="Arial"/>
                <a:cs typeface="Arial"/>
              </a:rPr>
              <a:t>planning; </a:t>
            </a:r>
            <a:r>
              <a:rPr sz="1400" spc="-135" dirty="0">
                <a:latin typeface="Arial"/>
                <a:cs typeface="Arial"/>
              </a:rPr>
              <a:t>GoC: </a:t>
            </a:r>
            <a:r>
              <a:rPr sz="1400" spc="-95" dirty="0">
                <a:latin typeface="Arial"/>
                <a:cs typeface="Arial"/>
              </a:rPr>
              <a:t>goals </a:t>
            </a:r>
            <a:r>
              <a:rPr sz="1400" spc="-15" dirty="0">
                <a:latin typeface="Arial"/>
                <a:cs typeface="Arial"/>
              </a:rPr>
              <a:t>of</a:t>
            </a:r>
            <a:r>
              <a:rPr sz="1400" spc="-175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126" y="461899"/>
            <a:ext cx="3324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The </a:t>
            </a:r>
            <a:r>
              <a:rPr spc="-340" dirty="0"/>
              <a:t>Big</a:t>
            </a:r>
            <a:r>
              <a:rPr spc="-320" dirty="0"/>
              <a:t> </a:t>
            </a:r>
            <a:r>
              <a:rPr spc="-210" dirty="0"/>
              <a:t>Picture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" y="1588008"/>
            <a:ext cx="5035296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2526" y="4970145"/>
            <a:ext cx="996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marR="5080" indent="-20574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latin typeface="Arial"/>
                <a:cs typeface="Arial"/>
              </a:rPr>
              <a:t>Hospice  </a:t>
            </a:r>
            <a:r>
              <a:rPr sz="2400" spc="-204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70736" y="2973704"/>
            <a:ext cx="1803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1959" marR="5080" indent="-429895">
              <a:lnSpc>
                <a:spcPct val="100000"/>
              </a:lnSpc>
              <a:spcBef>
                <a:spcPts val="95"/>
              </a:spcBef>
            </a:pPr>
            <a:r>
              <a:rPr sz="4000" spc="-755" dirty="0">
                <a:latin typeface="Arial"/>
                <a:cs typeface="Arial"/>
              </a:rPr>
              <a:t>P</a:t>
            </a:r>
            <a:r>
              <a:rPr sz="4000" spc="-370" dirty="0">
                <a:latin typeface="Arial"/>
                <a:cs typeface="Arial"/>
              </a:rPr>
              <a:t>a</a:t>
            </a:r>
            <a:r>
              <a:rPr sz="4000" spc="-10" dirty="0">
                <a:latin typeface="Arial"/>
                <a:cs typeface="Arial"/>
              </a:rPr>
              <a:t>l</a:t>
            </a:r>
            <a:r>
              <a:rPr sz="4000" spc="-40" dirty="0">
                <a:latin typeface="Arial"/>
                <a:cs typeface="Arial"/>
              </a:rPr>
              <a:t>l</a:t>
            </a:r>
            <a:r>
              <a:rPr sz="4000" spc="-30" dirty="0">
                <a:latin typeface="Arial"/>
                <a:cs typeface="Arial"/>
              </a:rPr>
              <a:t>i</a:t>
            </a:r>
            <a:r>
              <a:rPr sz="4000" spc="-420" dirty="0">
                <a:latin typeface="Arial"/>
                <a:cs typeface="Arial"/>
              </a:rPr>
              <a:t>a</a:t>
            </a:r>
            <a:r>
              <a:rPr sz="4000" spc="165" dirty="0">
                <a:latin typeface="Arial"/>
                <a:cs typeface="Arial"/>
              </a:rPr>
              <a:t>t</a:t>
            </a:r>
            <a:r>
              <a:rPr sz="4000" spc="-30" dirty="0">
                <a:latin typeface="Arial"/>
                <a:cs typeface="Arial"/>
              </a:rPr>
              <a:t>i</a:t>
            </a:r>
            <a:r>
              <a:rPr sz="4000" spc="-315" dirty="0">
                <a:latin typeface="Arial"/>
                <a:cs typeface="Arial"/>
              </a:rPr>
              <a:t>v</a:t>
            </a:r>
            <a:r>
              <a:rPr sz="4000" spc="-170" dirty="0">
                <a:latin typeface="Arial"/>
                <a:cs typeface="Arial"/>
              </a:rPr>
              <a:t>e  </a:t>
            </a:r>
            <a:r>
              <a:rPr sz="4000" spc="-360" dirty="0">
                <a:latin typeface="Arial"/>
                <a:cs typeface="Arial"/>
              </a:rPr>
              <a:t>Care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58941" y="1455800"/>
            <a:ext cx="3077845" cy="1918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95"/>
              </a:spcBef>
            </a:pPr>
            <a:r>
              <a:rPr sz="2800" spc="-140" dirty="0">
                <a:latin typeface="Arial"/>
                <a:cs typeface="Arial"/>
              </a:rPr>
              <a:t>Palliative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Care:</a:t>
            </a:r>
            <a:endParaRPr sz="2800">
              <a:latin typeface="Arial"/>
              <a:cs typeface="Arial"/>
            </a:endParaRPr>
          </a:p>
          <a:p>
            <a:pPr marL="12700" marR="5080" indent="67310" algn="ctr">
              <a:lnSpc>
                <a:spcPct val="100000"/>
              </a:lnSpc>
              <a:spcBef>
                <a:spcPts val="30"/>
              </a:spcBef>
            </a:pPr>
            <a:r>
              <a:rPr sz="2400" spc="-250" dirty="0">
                <a:latin typeface="Arial"/>
                <a:cs typeface="Arial"/>
              </a:rPr>
              <a:t>A </a:t>
            </a:r>
            <a:r>
              <a:rPr sz="2400" spc="-105" dirty="0">
                <a:latin typeface="Arial"/>
                <a:cs typeface="Arial"/>
              </a:rPr>
              <a:t>philosophy </a:t>
            </a:r>
            <a:r>
              <a:rPr sz="2400" spc="-20" dirty="0">
                <a:latin typeface="Arial"/>
                <a:cs typeface="Arial"/>
              </a:rPr>
              <a:t>of </a:t>
            </a:r>
            <a:r>
              <a:rPr sz="2400" spc="-145" dirty="0">
                <a:latin typeface="Arial"/>
                <a:cs typeface="Arial"/>
              </a:rPr>
              <a:t>care  </a:t>
            </a:r>
            <a:r>
              <a:rPr sz="2400" spc="-120" dirty="0">
                <a:latin typeface="Arial"/>
                <a:cs typeface="Arial"/>
              </a:rPr>
              <a:t>focusing </a:t>
            </a:r>
            <a:r>
              <a:rPr sz="2400" spc="-90" dirty="0">
                <a:latin typeface="Arial"/>
                <a:cs typeface="Arial"/>
              </a:rPr>
              <a:t>on </a:t>
            </a:r>
            <a:r>
              <a:rPr sz="2400" spc="-60" dirty="0">
                <a:latin typeface="Arial"/>
                <a:cs typeface="Arial"/>
              </a:rPr>
              <a:t>quality </a:t>
            </a:r>
            <a:r>
              <a:rPr sz="2400" spc="-20" dirty="0">
                <a:latin typeface="Arial"/>
                <a:cs typeface="Arial"/>
              </a:rPr>
              <a:t>of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life  </a:t>
            </a:r>
            <a:r>
              <a:rPr sz="2400" spc="-25" dirty="0">
                <a:latin typeface="Arial"/>
                <a:cs typeface="Arial"/>
              </a:rPr>
              <a:t>for </a:t>
            </a:r>
            <a:r>
              <a:rPr sz="2400" spc="-80" dirty="0">
                <a:latin typeface="Arial"/>
                <a:cs typeface="Arial"/>
              </a:rPr>
              <a:t>patients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spc="-50" dirty="0">
                <a:latin typeface="Arial"/>
                <a:cs typeface="Arial"/>
              </a:rPr>
              <a:t>life-  </a:t>
            </a:r>
            <a:r>
              <a:rPr sz="2400" spc="-40" dirty="0">
                <a:latin typeface="Arial"/>
                <a:cs typeface="Arial"/>
              </a:rPr>
              <a:t>limiting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illness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2365" y="4077715"/>
            <a:ext cx="3189605" cy="2650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0480" algn="ctr">
              <a:lnSpc>
                <a:spcPct val="100000"/>
              </a:lnSpc>
              <a:spcBef>
                <a:spcPts val="95"/>
              </a:spcBef>
            </a:pPr>
            <a:r>
              <a:rPr sz="2800" spc="-185" dirty="0">
                <a:latin typeface="Arial"/>
                <a:cs typeface="Arial"/>
              </a:rPr>
              <a:t>Hospice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Care:</a:t>
            </a:r>
            <a:endParaRPr sz="2800">
              <a:latin typeface="Arial"/>
              <a:cs typeface="Arial"/>
            </a:endParaRPr>
          </a:p>
          <a:p>
            <a:pPr marL="12700" marR="5080" indent="28575" algn="ctr">
              <a:lnSpc>
                <a:spcPct val="100000"/>
              </a:lnSpc>
              <a:spcBef>
                <a:spcPts val="30"/>
              </a:spcBef>
            </a:pPr>
            <a:r>
              <a:rPr sz="2400" i="1" spc="-125" dirty="0">
                <a:latin typeface="Arial"/>
                <a:cs typeface="Arial"/>
              </a:rPr>
              <a:t>(a </a:t>
            </a:r>
            <a:r>
              <a:rPr sz="2400" i="1" spc="-75" dirty="0">
                <a:latin typeface="Arial"/>
                <a:cs typeface="Arial"/>
              </a:rPr>
              <a:t>form </a:t>
            </a:r>
            <a:r>
              <a:rPr sz="2400" i="1" spc="-85" dirty="0">
                <a:latin typeface="Arial"/>
                <a:cs typeface="Arial"/>
              </a:rPr>
              <a:t>of </a:t>
            </a:r>
            <a:r>
              <a:rPr sz="2400" i="1" spc="-70" dirty="0">
                <a:latin typeface="Arial"/>
                <a:cs typeface="Arial"/>
              </a:rPr>
              <a:t>palliative </a:t>
            </a:r>
            <a:r>
              <a:rPr sz="2400" i="1" spc="-135" dirty="0">
                <a:latin typeface="Arial"/>
                <a:cs typeface="Arial"/>
              </a:rPr>
              <a:t>care)  </a:t>
            </a:r>
            <a:r>
              <a:rPr sz="2400" spc="-215" dirty="0">
                <a:latin typeface="Arial"/>
                <a:cs typeface="Arial"/>
              </a:rPr>
              <a:t>Focuses </a:t>
            </a:r>
            <a:r>
              <a:rPr sz="2400" spc="-95" dirty="0">
                <a:latin typeface="Arial"/>
                <a:cs typeface="Arial"/>
              </a:rPr>
              <a:t>on those </a:t>
            </a:r>
            <a:r>
              <a:rPr sz="2400" spc="-50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the  </a:t>
            </a:r>
            <a:r>
              <a:rPr sz="2400" spc="-100" dirty="0">
                <a:latin typeface="Arial"/>
                <a:cs typeface="Arial"/>
              </a:rPr>
              <a:t>last weeks/few </a:t>
            </a:r>
            <a:r>
              <a:rPr sz="2400" spc="-90" dirty="0">
                <a:latin typeface="Arial"/>
                <a:cs typeface="Arial"/>
              </a:rPr>
              <a:t>months </a:t>
            </a:r>
            <a:r>
              <a:rPr sz="2400" spc="-25" dirty="0">
                <a:latin typeface="Arial"/>
                <a:cs typeface="Arial"/>
              </a:rPr>
              <a:t>of  </a:t>
            </a:r>
            <a:r>
              <a:rPr sz="2400" spc="-55" dirty="0">
                <a:latin typeface="Arial"/>
                <a:cs typeface="Arial"/>
              </a:rPr>
              <a:t>life. </a:t>
            </a:r>
            <a:r>
              <a:rPr sz="2400" spc="15" dirty="0">
                <a:latin typeface="Arial"/>
                <a:cs typeface="Arial"/>
              </a:rPr>
              <a:t>It </a:t>
            </a:r>
            <a:r>
              <a:rPr sz="2400" spc="-140" dirty="0">
                <a:latin typeface="Arial"/>
                <a:cs typeface="Arial"/>
              </a:rPr>
              <a:t>is </a:t>
            </a:r>
            <a:r>
              <a:rPr sz="2400" spc="-120" dirty="0">
                <a:latin typeface="Arial"/>
                <a:cs typeface="Arial"/>
              </a:rPr>
              <a:t>considered </a:t>
            </a:r>
            <a:r>
              <a:rPr sz="2400" spc="-210" dirty="0">
                <a:latin typeface="Arial"/>
                <a:cs typeface="Arial"/>
              </a:rPr>
              <a:t>a  </a:t>
            </a:r>
            <a:r>
              <a:rPr sz="2400" spc="-100" dirty="0">
                <a:latin typeface="Arial"/>
                <a:cs typeface="Arial"/>
              </a:rPr>
              <a:t>Medicare </a:t>
            </a:r>
            <a:r>
              <a:rPr sz="2400" spc="-50" dirty="0">
                <a:latin typeface="Arial"/>
                <a:cs typeface="Arial"/>
              </a:rPr>
              <a:t>benefit </a:t>
            </a:r>
            <a:r>
              <a:rPr sz="2400" spc="-45" dirty="0">
                <a:latin typeface="Arial"/>
                <a:cs typeface="Arial"/>
              </a:rPr>
              <a:t>in </a:t>
            </a:r>
            <a:r>
              <a:rPr sz="2400" spc="-40" dirty="0">
                <a:latin typeface="Arial"/>
                <a:cs typeface="Arial"/>
              </a:rPr>
              <a:t>the  </a:t>
            </a:r>
            <a:r>
              <a:rPr sz="2400" spc="-75" dirty="0">
                <a:latin typeface="Arial"/>
                <a:cs typeface="Arial"/>
              </a:rPr>
              <a:t>United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States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5"/>
              </a:spcBef>
            </a:pPr>
            <a:r>
              <a:rPr spc="-675" dirty="0"/>
              <a:t>POP</a:t>
            </a:r>
            <a:r>
              <a:rPr spc="-395" dirty="0"/>
              <a:t> </a:t>
            </a:r>
            <a:r>
              <a:rPr spc="-445" dirty="0"/>
              <a:t>QUIZ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553325" cy="354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is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the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85" dirty="0">
                <a:latin typeface="Arial"/>
                <a:cs typeface="Arial"/>
              </a:rPr>
              <a:t>prevalence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of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statins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for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patients  </a:t>
            </a:r>
            <a:r>
              <a:rPr sz="3200" spc="-20" dirty="0">
                <a:latin typeface="Arial"/>
                <a:cs typeface="Arial"/>
              </a:rPr>
              <a:t>with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life-limiting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illness,</a:t>
            </a:r>
            <a:r>
              <a:rPr sz="3200" spc="-229" dirty="0">
                <a:latin typeface="Arial"/>
                <a:cs typeface="Arial"/>
              </a:rPr>
              <a:t> </a:t>
            </a:r>
            <a:r>
              <a:rPr sz="3200" spc="-85" dirty="0">
                <a:latin typeface="Arial"/>
                <a:cs typeface="Arial"/>
              </a:rPr>
              <a:t>at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or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near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the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end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of  </a:t>
            </a:r>
            <a:r>
              <a:rPr sz="3200" spc="-65" dirty="0">
                <a:latin typeface="Arial"/>
                <a:cs typeface="Arial"/>
              </a:rPr>
              <a:t>life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(within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6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months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of</a:t>
            </a:r>
            <a:r>
              <a:rPr sz="3200" spc="-220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death)?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95" dirty="0">
                <a:latin typeface="Arial"/>
                <a:cs typeface="Arial"/>
              </a:rPr>
              <a:t>A.</a:t>
            </a:r>
            <a:r>
              <a:rPr sz="2800" spc="-215" dirty="0">
                <a:latin typeface="Arial"/>
                <a:cs typeface="Arial"/>
              </a:rPr>
              <a:t> </a:t>
            </a:r>
            <a:r>
              <a:rPr sz="2800" spc="-330" dirty="0">
                <a:latin typeface="Arial"/>
                <a:cs typeface="Arial"/>
              </a:rPr>
              <a:t>0%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40" dirty="0">
                <a:latin typeface="Arial"/>
                <a:cs typeface="Arial"/>
              </a:rPr>
              <a:t>B.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20%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315" dirty="0">
                <a:latin typeface="Arial"/>
                <a:cs typeface="Arial"/>
              </a:rPr>
              <a:t>C. </a:t>
            </a:r>
            <a:r>
              <a:rPr sz="2800" spc="-265" dirty="0">
                <a:latin typeface="Arial"/>
                <a:cs typeface="Arial"/>
              </a:rPr>
              <a:t>30%</a:t>
            </a:r>
            <a:endParaRPr sz="2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7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250" dirty="0">
                <a:latin typeface="Arial"/>
                <a:cs typeface="Arial"/>
              </a:rPr>
              <a:t>D.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265" dirty="0">
                <a:latin typeface="Arial"/>
                <a:cs typeface="Arial"/>
              </a:rPr>
              <a:t>50%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8010" y="461899"/>
            <a:ext cx="28962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0" dirty="0"/>
              <a:t>Coordination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355"/>
            <a:ext cx="7943215" cy="155511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29" dirty="0">
                <a:latin typeface="Arial"/>
                <a:cs typeface="Arial"/>
              </a:rPr>
              <a:t>Ensure </a:t>
            </a:r>
            <a:r>
              <a:rPr sz="3200" spc="-275" dirty="0">
                <a:latin typeface="Arial"/>
                <a:cs typeface="Arial"/>
              </a:rPr>
              <a:t>a </a:t>
            </a:r>
            <a:r>
              <a:rPr sz="3200" spc="-240" dirty="0">
                <a:latin typeface="Arial"/>
                <a:cs typeface="Arial"/>
              </a:rPr>
              <a:t>seamless </a:t>
            </a:r>
            <a:r>
              <a:rPr sz="3200" spc="-150" dirty="0">
                <a:latin typeface="Arial"/>
                <a:cs typeface="Arial"/>
              </a:rPr>
              <a:t>pharmacological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spc="-155" dirty="0">
                <a:latin typeface="Arial"/>
                <a:cs typeface="Arial"/>
              </a:rPr>
              <a:t>pass-off</a:t>
            </a:r>
            <a:endParaRPr sz="32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40" dirty="0">
                <a:latin typeface="Arial"/>
                <a:cs typeface="Arial"/>
              </a:rPr>
              <a:t>Work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spc="-150" dirty="0">
                <a:latin typeface="Arial"/>
                <a:cs typeface="Arial"/>
              </a:rPr>
              <a:t>hospice </a:t>
            </a:r>
            <a:r>
              <a:rPr sz="2800" spc="-195" dirty="0">
                <a:latin typeface="Arial"/>
                <a:cs typeface="Arial"/>
              </a:rPr>
              <a:t>agencies </a:t>
            </a:r>
            <a:r>
              <a:rPr sz="2800" spc="-155" dirty="0">
                <a:latin typeface="Arial"/>
                <a:cs typeface="Arial"/>
              </a:rPr>
              <a:t>and </a:t>
            </a:r>
            <a:r>
              <a:rPr sz="2800" spc="-90" dirty="0">
                <a:latin typeface="Arial"/>
                <a:cs typeface="Arial"/>
              </a:rPr>
              <a:t>palliative </a:t>
            </a:r>
            <a:r>
              <a:rPr sz="2800" spc="-170" dirty="0">
                <a:latin typeface="Arial"/>
                <a:cs typeface="Arial"/>
              </a:rPr>
              <a:t>care</a:t>
            </a:r>
            <a:r>
              <a:rPr sz="2800" spc="-305" dirty="0">
                <a:latin typeface="Arial"/>
                <a:cs typeface="Arial"/>
              </a:rPr>
              <a:t> </a:t>
            </a:r>
            <a:r>
              <a:rPr sz="2800" spc="-409" dirty="0">
                <a:latin typeface="Arial"/>
                <a:cs typeface="Arial"/>
              </a:rPr>
              <a:t>SW  </a:t>
            </a:r>
            <a:r>
              <a:rPr sz="2800" spc="10" dirty="0">
                <a:latin typeface="Arial"/>
                <a:cs typeface="Arial"/>
              </a:rPr>
              <a:t>to </a:t>
            </a:r>
            <a:r>
              <a:rPr sz="2800" spc="-225" dirty="0">
                <a:latin typeface="Arial"/>
                <a:cs typeface="Arial"/>
              </a:rPr>
              <a:t>see </a:t>
            </a:r>
            <a:r>
              <a:rPr sz="2800" spc="-75" dirty="0">
                <a:latin typeface="Arial"/>
                <a:cs typeface="Arial"/>
              </a:rPr>
              <a:t>what </a:t>
            </a:r>
            <a:r>
              <a:rPr sz="2800" spc="-200" dirty="0">
                <a:latin typeface="Arial"/>
                <a:cs typeface="Arial"/>
              </a:rPr>
              <a:t>can </a:t>
            </a:r>
            <a:r>
              <a:rPr sz="2800" spc="-140" dirty="0">
                <a:latin typeface="Arial"/>
                <a:cs typeface="Arial"/>
              </a:rPr>
              <a:t>be </a:t>
            </a:r>
            <a:r>
              <a:rPr sz="2800" spc="-150" dirty="0">
                <a:latin typeface="Arial"/>
                <a:cs typeface="Arial"/>
              </a:rPr>
              <a:t>covered </a:t>
            </a:r>
            <a:r>
              <a:rPr sz="2800" spc="-140" dirty="0">
                <a:latin typeface="Arial"/>
                <a:cs typeface="Arial"/>
              </a:rPr>
              <a:t>via </a:t>
            </a:r>
            <a:r>
              <a:rPr sz="2800" spc="-150" dirty="0">
                <a:latin typeface="Arial"/>
                <a:cs typeface="Arial"/>
              </a:rPr>
              <a:t>hospice</a:t>
            </a:r>
            <a:r>
              <a:rPr sz="2800" spc="-229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formulary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82852" y="3236976"/>
            <a:ext cx="6196965" cy="3264535"/>
            <a:chOff x="1482852" y="3236976"/>
            <a:chExt cx="6196965" cy="3264535"/>
          </a:xfrm>
        </p:grpSpPr>
        <p:sp>
          <p:nvSpPr>
            <p:cNvPr id="5" name="object 5"/>
            <p:cNvSpPr/>
            <p:nvPr/>
          </p:nvSpPr>
          <p:spPr>
            <a:xfrm>
              <a:off x="1554221" y="3278784"/>
              <a:ext cx="6065680" cy="32104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88948" y="3243072"/>
              <a:ext cx="6184900" cy="3252470"/>
            </a:xfrm>
            <a:custGeom>
              <a:avLst/>
              <a:gdLst/>
              <a:ahLst/>
              <a:cxnLst/>
              <a:rect l="l" t="t" r="r" b="b"/>
              <a:pathLst>
                <a:path w="6184900" h="3252470">
                  <a:moveTo>
                    <a:pt x="0" y="3252216"/>
                  </a:moveTo>
                  <a:lnTo>
                    <a:pt x="6184391" y="3252216"/>
                  </a:lnTo>
                  <a:lnTo>
                    <a:pt x="6184391" y="0"/>
                  </a:lnTo>
                  <a:lnTo>
                    <a:pt x="0" y="0"/>
                  </a:lnTo>
                  <a:lnTo>
                    <a:pt x="0" y="325221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939" y="6499352"/>
            <a:ext cx="1287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Arial"/>
                <a:cs typeface="Arial"/>
              </a:rPr>
              <a:t>SW: </a:t>
            </a:r>
            <a:r>
              <a:rPr sz="1400" spc="-75" dirty="0">
                <a:latin typeface="Arial"/>
                <a:cs typeface="Arial"/>
              </a:rPr>
              <a:t>social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worker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6858000"/>
          </a:xfrm>
          <a:custGeom>
            <a:avLst/>
            <a:gdLst/>
            <a:ahLst/>
            <a:cxnLst/>
            <a:rect l="l" t="t" r="r" b="b"/>
            <a:pathLst>
              <a:path w="9143365" h="6858000">
                <a:moveTo>
                  <a:pt x="0" y="0"/>
                </a:moveTo>
                <a:lnTo>
                  <a:pt x="0" y="6857996"/>
                </a:lnTo>
                <a:lnTo>
                  <a:pt x="9143238" y="6857996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4408754"/>
            <a:ext cx="1706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5" dirty="0"/>
              <a:t>D</a:t>
            </a:r>
            <a:r>
              <a:rPr sz="4000" spc="-740" dirty="0"/>
              <a:t>E</a:t>
            </a:r>
            <a:r>
              <a:rPr sz="4000" spc="-560" dirty="0"/>
              <a:t>B</a:t>
            </a:r>
            <a:r>
              <a:rPr sz="4000" spc="-810" dirty="0"/>
              <a:t>R</a:t>
            </a:r>
            <a:r>
              <a:rPr sz="4000" spc="-160" dirty="0"/>
              <a:t>I</a:t>
            </a:r>
            <a:r>
              <a:rPr sz="4000" spc="-755" dirty="0"/>
              <a:t>E</a:t>
            </a:r>
            <a:r>
              <a:rPr sz="4000" spc="-605" dirty="0"/>
              <a:t>F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7489" y="461899"/>
            <a:ext cx="51333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Resolution </a:t>
            </a:r>
            <a:r>
              <a:rPr spc="-45" dirty="0"/>
              <a:t>of </a:t>
            </a:r>
            <a:r>
              <a:rPr spc="-445" dirty="0"/>
              <a:t>AB’s</a:t>
            </a:r>
            <a:r>
              <a:rPr spc="-715" dirty="0"/>
              <a:t> </a:t>
            </a:r>
            <a:r>
              <a:rPr spc="-515" dirty="0"/>
              <a:t>Case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193915" cy="451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60" dirty="0">
                <a:latin typeface="Arial"/>
                <a:cs typeface="Arial"/>
              </a:rPr>
              <a:t>Talked </a:t>
            </a:r>
            <a:r>
              <a:rPr sz="3200" spc="-90" dirty="0">
                <a:latin typeface="Arial"/>
                <a:cs typeface="Arial"/>
              </a:rPr>
              <a:t>about </a:t>
            </a:r>
            <a:r>
              <a:rPr sz="3200" spc="-215" dirty="0">
                <a:latin typeface="Arial"/>
                <a:cs typeface="Arial"/>
              </a:rPr>
              <a:t>goals </a:t>
            </a:r>
            <a:r>
              <a:rPr sz="3200" spc="-170" dirty="0">
                <a:latin typeface="Arial"/>
                <a:cs typeface="Arial"/>
              </a:rPr>
              <a:t>and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values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80" dirty="0">
                <a:latin typeface="Arial"/>
                <a:cs typeface="Arial"/>
              </a:rPr>
              <a:t>Decided </a:t>
            </a:r>
            <a:r>
              <a:rPr sz="3200" spc="10" dirty="0">
                <a:latin typeface="Arial"/>
                <a:cs typeface="Arial"/>
              </a:rPr>
              <a:t>to </a:t>
            </a:r>
            <a:r>
              <a:rPr sz="3200" spc="-195" dirty="0">
                <a:latin typeface="Arial"/>
                <a:cs typeface="Arial"/>
              </a:rPr>
              <a:t>go </a:t>
            </a:r>
            <a:r>
              <a:rPr sz="3200" spc="-140" dirty="0">
                <a:latin typeface="Arial"/>
                <a:cs typeface="Arial"/>
              </a:rPr>
              <a:t>home </a:t>
            </a:r>
            <a:r>
              <a:rPr sz="3200" spc="-10" dirty="0">
                <a:latin typeface="Arial"/>
                <a:cs typeface="Arial"/>
              </a:rPr>
              <a:t>with </a:t>
            </a:r>
            <a:r>
              <a:rPr sz="3200" spc="-165" dirty="0">
                <a:latin typeface="Arial"/>
                <a:cs typeface="Arial"/>
              </a:rPr>
              <a:t>hospice</a:t>
            </a:r>
            <a:r>
              <a:rPr sz="3200" spc="-49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220" dirty="0">
                <a:latin typeface="Arial"/>
                <a:cs typeface="Arial"/>
              </a:rPr>
              <a:t>Sent </a:t>
            </a:r>
            <a:r>
              <a:rPr sz="3200" spc="-140" dirty="0">
                <a:latin typeface="Arial"/>
                <a:cs typeface="Arial"/>
              </a:rPr>
              <a:t>home </a:t>
            </a:r>
            <a:r>
              <a:rPr sz="3200" spc="-5" dirty="0">
                <a:latin typeface="Arial"/>
                <a:cs typeface="Arial"/>
              </a:rPr>
              <a:t>with </a:t>
            </a:r>
            <a:r>
              <a:rPr sz="3200" spc="-105" dirty="0">
                <a:latin typeface="Arial"/>
                <a:cs typeface="Arial"/>
              </a:rPr>
              <a:t>dronabinol </a:t>
            </a:r>
            <a:r>
              <a:rPr sz="3200" spc="-85" dirty="0">
                <a:latin typeface="Arial"/>
                <a:cs typeface="Arial"/>
              </a:rPr>
              <a:t>(at </a:t>
            </a:r>
            <a:r>
              <a:rPr sz="3200" spc="-25" dirty="0">
                <a:latin typeface="Arial"/>
                <a:cs typeface="Arial"/>
              </a:rPr>
              <a:t>that</a:t>
            </a:r>
            <a:r>
              <a:rPr sz="3200" spc="-459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45" dirty="0">
                <a:latin typeface="Arial"/>
                <a:cs typeface="Arial"/>
              </a:rPr>
              <a:t>medical </a:t>
            </a:r>
            <a:r>
              <a:rPr sz="3200" spc="-130" dirty="0">
                <a:latin typeface="Arial"/>
                <a:cs typeface="Arial"/>
              </a:rPr>
              <a:t>marijuana </a:t>
            </a:r>
            <a:r>
              <a:rPr sz="3200" spc="-105" dirty="0">
                <a:latin typeface="Arial"/>
                <a:cs typeface="Arial"/>
              </a:rPr>
              <a:t>wasn’t </a:t>
            </a:r>
            <a:r>
              <a:rPr sz="3200" spc="-150" dirty="0">
                <a:latin typeface="Arial"/>
                <a:cs typeface="Arial"/>
              </a:rPr>
              <a:t>approved </a:t>
            </a:r>
            <a:r>
              <a:rPr sz="3200" spc="-60" dirty="0">
                <a:latin typeface="Arial"/>
                <a:cs typeface="Arial"/>
              </a:rPr>
              <a:t>in</a:t>
            </a:r>
            <a:r>
              <a:rPr sz="3200" spc="-350" dirty="0">
                <a:latin typeface="Arial"/>
                <a:cs typeface="Arial"/>
              </a:rPr>
              <a:t> </a:t>
            </a:r>
            <a:r>
              <a:rPr sz="3200" spc="-405" dirty="0">
                <a:latin typeface="Arial"/>
                <a:cs typeface="Arial"/>
              </a:rPr>
              <a:t>PA)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315" dirty="0">
                <a:latin typeface="Arial"/>
                <a:cs typeface="Arial"/>
              </a:rPr>
              <a:t>Passed </a:t>
            </a:r>
            <a:r>
              <a:rPr sz="3200" spc="-275" dirty="0">
                <a:latin typeface="Arial"/>
                <a:cs typeface="Arial"/>
              </a:rPr>
              <a:t>a </a:t>
            </a:r>
            <a:r>
              <a:rPr sz="3200" spc="-105" dirty="0">
                <a:latin typeface="Arial"/>
                <a:cs typeface="Arial"/>
              </a:rPr>
              <a:t>few </a:t>
            </a:r>
            <a:r>
              <a:rPr sz="3200" spc="-120" dirty="0">
                <a:latin typeface="Arial"/>
                <a:cs typeface="Arial"/>
              </a:rPr>
              <a:t>months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later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7885" y="461899"/>
            <a:ext cx="3352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245" dirty="0">
                <a:latin typeface="Arial"/>
                <a:cs typeface="Arial"/>
              </a:rPr>
              <a:t>Clinical</a:t>
            </a:r>
            <a:r>
              <a:rPr i="1" spc="-350" dirty="0">
                <a:latin typeface="Arial"/>
                <a:cs typeface="Arial"/>
              </a:rPr>
              <a:t> </a:t>
            </a:r>
            <a:r>
              <a:rPr i="1" spc="-315" dirty="0">
                <a:latin typeface="Arial"/>
                <a:cs typeface="Arial"/>
              </a:rPr>
              <a:t>Sidebar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669530" cy="3394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3594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Why </a:t>
            </a:r>
            <a:r>
              <a:rPr sz="3200" spc="-175" dirty="0">
                <a:latin typeface="Arial"/>
                <a:cs typeface="Arial"/>
              </a:rPr>
              <a:t>are </a:t>
            </a:r>
            <a:r>
              <a:rPr sz="3200" spc="-170" dirty="0">
                <a:latin typeface="Arial"/>
                <a:cs typeface="Arial"/>
              </a:rPr>
              <a:t>we </a:t>
            </a:r>
            <a:r>
              <a:rPr sz="3200" spc="-125" dirty="0">
                <a:latin typeface="Arial"/>
                <a:cs typeface="Arial"/>
              </a:rPr>
              <a:t>talking </a:t>
            </a:r>
            <a:r>
              <a:rPr sz="3200" spc="-110" dirty="0">
                <a:latin typeface="Arial"/>
                <a:cs typeface="Arial"/>
              </a:rPr>
              <a:t>about </a:t>
            </a:r>
            <a:r>
              <a:rPr sz="3200" spc="-135" dirty="0">
                <a:latin typeface="Arial"/>
                <a:cs typeface="Arial"/>
              </a:rPr>
              <a:t>this?</a:t>
            </a:r>
            <a:r>
              <a:rPr sz="3200" spc="-680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Why </a:t>
            </a:r>
            <a:r>
              <a:rPr sz="3200" spc="-185" dirty="0">
                <a:latin typeface="Arial"/>
                <a:cs typeface="Arial"/>
              </a:rPr>
              <a:t>is </a:t>
            </a:r>
            <a:r>
              <a:rPr sz="3200" spc="-90" dirty="0">
                <a:latin typeface="Arial"/>
                <a:cs typeface="Arial"/>
              </a:rPr>
              <a:t>this  </a:t>
            </a:r>
            <a:r>
              <a:rPr sz="3200" spc="-95" dirty="0">
                <a:latin typeface="Arial"/>
                <a:cs typeface="Arial"/>
              </a:rPr>
              <a:t>important?: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229" dirty="0">
                <a:latin typeface="Arial"/>
                <a:cs typeface="Arial"/>
              </a:rPr>
              <a:t>These </a:t>
            </a:r>
            <a:r>
              <a:rPr sz="2800" spc="-100" dirty="0">
                <a:latin typeface="Arial"/>
                <a:cs typeface="Arial"/>
              </a:rPr>
              <a:t>terms </a:t>
            </a:r>
            <a:r>
              <a:rPr sz="2800" spc="-25" dirty="0">
                <a:latin typeface="Arial"/>
                <a:cs typeface="Arial"/>
              </a:rPr>
              <a:t>will </a:t>
            </a:r>
            <a:r>
              <a:rPr sz="2800" spc="-165" dirty="0">
                <a:latin typeface="Arial"/>
                <a:cs typeface="Arial"/>
              </a:rPr>
              <a:t>come </a:t>
            </a:r>
            <a:r>
              <a:rPr sz="2800" spc="-105" dirty="0">
                <a:latin typeface="Arial"/>
                <a:cs typeface="Arial"/>
              </a:rPr>
              <a:t>up </a:t>
            </a:r>
            <a:r>
              <a:rPr sz="2800" spc="-10" dirty="0">
                <a:latin typeface="Arial"/>
                <a:cs typeface="Arial"/>
              </a:rPr>
              <a:t>with </a:t>
            </a:r>
            <a:r>
              <a:rPr sz="2800" spc="-95" dirty="0">
                <a:latin typeface="Arial"/>
                <a:cs typeface="Arial"/>
              </a:rPr>
              <a:t>family</a:t>
            </a:r>
            <a:r>
              <a:rPr sz="2800" spc="-370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members</a:t>
            </a:r>
            <a:endParaRPr sz="2800">
              <a:latin typeface="Arial"/>
              <a:cs typeface="Arial"/>
            </a:endParaRPr>
          </a:p>
          <a:p>
            <a:pPr marL="756285" marR="40640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00" dirty="0">
                <a:latin typeface="Arial"/>
                <a:cs typeface="Arial"/>
              </a:rPr>
              <a:t>I </a:t>
            </a:r>
            <a:r>
              <a:rPr sz="2800" spc="-85" dirty="0">
                <a:latin typeface="Arial"/>
                <a:cs typeface="Arial"/>
              </a:rPr>
              <a:t>want </a:t>
            </a:r>
            <a:r>
              <a:rPr sz="2800" spc="-135" dirty="0">
                <a:latin typeface="Arial"/>
                <a:cs typeface="Arial"/>
              </a:rPr>
              <a:t>you </a:t>
            </a:r>
            <a:r>
              <a:rPr sz="2800" spc="10" dirty="0">
                <a:latin typeface="Arial"/>
                <a:cs typeface="Arial"/>
              </a:rPr>
              <a:t>to </a:t>
            </a:r>
            <a:r>
              <a:rPr sz="2800" spc="-145" dirty="0">
                <a:latin typeface="Arial"/>
                <a:cs typeface="Arial"/>
              </a:rPr>
              <a:t>be </a:t>
            </a:r>
            <a:r>
              <a:rPr sz="2800" spc="-135" dirty="0">
                <a:latin typeface="Arial"/>
                <a:cs typeface="Arial"/>
              </a:rPr>
              <a:t>able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spc="-114" dirty="0">
                <a:latin typeface="Arial"/>
                <a:cs typeface="Arial"/>
              </a:rPr>
              <a:t>demystify </a:t>
            </a:r>
            <a:r>
              <a:rPr sz="2800" spc="-75" dirty="0">
                <a:latin typeface="Arial"/>
                <a:cs typeface="Arial"/>
              </a:rPr>
              <a:t>what</a:t>
            </a:r>
            <a:r>
              <a:rPr sz="2800" spc="-565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these  </a:t>
            </a:r>
            <a:r>
              <a:rPr sz="2800" spc="-170" dirty="0">
                <a:latin typeface="Arial"/>
                <a:cs typeface="Arial"/>
              </a:rPr>
              <a:t>services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mean</a:t>
            </a:r>
            <a:endParaRPr sz="2800">
              <a:latin typeface="Arial"/>
              <a:cs typeface="Arial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220" dirty="0">
                <a:latin typeface="Arial"/>
                <a:cs typeface="Arial"/>
              </a:rPr>
              <a:t>The </a:t>
            </a:r>
            <a:r>
              <a:rPr sz="2800" spc="-125" dirty="0">
                <a:latin typeface="Arial"/>
                <a:cs typeface="Arial"/>
              </a:rPr>
              <a:t>hardest </a:t>
            </a:r>
            <a:r>
              <a:rPr sz="2800" spc="-225" dirty="0">
                <a:latin typeface="Arial"/>
                <a:cs typeface="Arial"/>
              </a:rPr>
              <a:t>cases: </a:t>
            </a:r>
            <a:r>
              <a:rPr sz="2800" spc="-114" dirty="0">
                <a:latin typeface="Arial"/>
                <a:cs typeface="Arial"/>
              </a:rPr>
              <a:t>when </a:t>
            </a:r>
            <a:r>
              <a:rPr sz="2800" spc="-95" dirty="0">
                <a:latin typeface="Arial"/>
                <a:cs typeface="Arial"/>
              </a:rPr>
              <a:t>family </a:t>
            </a:r>
            <a:r>
              <a:rPr sz="2800" spc="-155" dirty="0">
                <a:latin typeface="Arial"/>
                <a:cs typeface="Arial"/>
              </a:rPr>
              <a:t>members </a:t>
            </a:r>
            <a:r>
              <a:rPr sz="2800" spc="-105" dirty="0">
                <a:latin typeface="Arial"/>
                <a:cs typeface="Arial"/>
              </a:rPr>
              <a:t>do </a:t>
            </a:r>
            <a:r>
              <a:rPr sz="2800" spc="-25" dirty="0">
                <a:latin typeface="Arial"/>
                <a:cs typeface="Arial"/>
              </a:rPr>
              <a:t>not  </a:t>
            </a:r>
            <a:r>
              <a:rPr sz="2800" spc="-80" dirty="0">
                <a:latin typeface="Arial"/>
                <a:cs typeface="Arial"/>
              </a:rPr>
              <a:t>talk </a:t>
            </a:r>
            <a:r>
              <a:rPr sz="2800" spc="-85" dirty="0">
                <a:latin typeface="Arial"/>
                <a:cs typeface="Arial"/>
              </a:rPr>
              <a:t>about </a:t>
            </a:r>
            <a:r>
              <a:rPr sz="2800" spc="-75" dirty="0">
                <a:latin typeface="Arial"/>
                <a:cs typeface="Arial"/>
              </a:rPr>
              <a:t>what </a:t>
            </a:r>
            <a:r>
              <a:rPr sz="2800" spc="-80" dirty="0">
                <a:latin typeface="Arial"/>
                <a:cs typeface="Arial"/>
              </a:rPr>
              <a:t>they</a:t>
            </a:r>
            <a:r>
              <a:rPr sz="2800" spc="-330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want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7885" y="461899"/>
            <a:ext cx="3352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245" dirty="0">
                <a:latin typeface="Arial"/>
                <a:cs typeface="Arial"/>
              </a:rPr>
              <a:t>Clinical</a:t>
            </a:r>
            <a:r>
              <a:rPr i="1" spc="-350" dirty="0">
                <a:latin typeface="Arial"/>
                <a:cs typeface="Arial"/>
              </a:rPr>
              <a:t> </a:t>
            </a:r>
            <a:r>
              <a:rPr i="1" spc="-315" dirty="0">
                <a:latin typeface="Arial"/>
                <a:cs typeface="Arial"/>
              </a:rPr>
              <a:t>Sidebar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867650" cy="4198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35" dirty="0">
                <a:latin typeface="Arial"/>
                <a:cs typeface="Arial"/>
              </a:rPr>
              <a:t>Talking </a:t>
            </a:r>
            <a:r>
              <a:rPr sz="3200" spc="5" dirty="0">
                <a:latin typeface="Arial"/>
                <a:cs typeface="Arial"/>
              </a:rPr>
              <a:t>to</a:t>
            </a:r>
            <a:r>
              <a:rPr sz="3200" spc="-66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patients </a:t>
            </a:r>
            <a:r>
              <a:rPr sz="3200" spc="-110" dirty="0">
                <a:latin typeface="Arial"/>
                <a:cs typeface="Arial"/>
              </a:rPr>
              <a:t>about palliative </a:t>
            </a:r>
            <a:r>
              <a:rPr sz="3200" spc="-185" dirty="0">
                <a:latin typeface="Arial"/>
                <a:cs typeface="Arial"/>
              </a:rPr>
              <a:t>and hospice  </a:t>
            </a:r>
            <a:r>
              <a:rPr sz="3200" spc="-180" dirty="0">
                <a:latin typeface="Arial"/>
                <a:cs typeface="Arial"/>
              </a:rPr>
              <a:t>care:</a:t>
            </a:r>
            <a:endParaRPr sz="32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170" dirty="0">
                <a:latin typeface="Arial"/>
                <a:cs typeface="Arial"/>
              </a:rPr>
              <a:t>There </a:t>
            </a:r>
            <a:r>
              <a:rPr sz="2800" spc="-145" dirty="0">
                <a:latin typeface="Arial"/>
                <a:cs typeface="Arial"/>
              </a:rPr>
              <a:t>are </a:t>
            </a:r>
            <a:r>
              <a:rPr sz="2800" spc="-175" dirty="0">
                <a:latin typeface="Arial"/>
                <a:cs typeface="Arial"/>
              </a:rPr>
              <a:t>many </a:t>
            </a:r>
            <a:r>
              <a:rPr sz="2800" spc="-120" dirty="0">
                <a:latin typeface="Arial"/>
                <a:cs typeface="Arial"/>
              </a:rPr>
              <a:t>myths, </a:t>
            </a:r>
            <a:r>
              <a:rPr sz="2800" spc="-175" dirty="0">
                <a:latin typeface="Arial"/>
                <a:cs typeface="Arial"/>
              </a:rPr>
              <a:t>many</a:t>
            </a:r>
            <a:r>
              <a:rPr sz="2800" spc="-110" dirty="0">
                <a:latin typeface="Arial"/>
                <a:cs typeface="Arial"/>
              </a:rPr>
              <a:t> perceptions</a:t>
            </a:r>
            <a:endParaRPr sz="2800">
              <a:latin typeface="Arial"/>
              <a:cs typeface="Arial"/>
            </a:endParaRPr>
          </a:p>
          <a:p>
            <a:pPr marL="1155700" marR="239395" lvl="2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1156335" algn="l"/>
              </a:tabLst>
            </a:pPr>
            <a:r>
              <a:rPr sz="2400" spc="-195" dirty="0">
                <a:latin typeface="Arial"/>
                <a:cs typeface="Arial"/>
              </a:rPr>
              <a:t>We </a:t>
            </a:r>
            <a:r>
              <a:rPr sz="2400" spc="-210" dirty="0">
                <a:latin typeface="Arial"/>
                <a:cs typeface="Arial"/>
              </a:rPr>
              <a:t>ask </a:t>
            </a:r>
            <a:r>
              <a:rPr sz="2400" spc="-75" dirty="0">
                <a:latin typeface="Arial"/>
                <a:cs typeface="Arial"/>
              </a:rPr>
              <a:t>patients: </a:t>
            </a:r>
            <a:r>
              <a:rPr sz="2400" spc="-100" dirty="0">
                <a:latin typeface="Arial"/>
                <a:cs typeface="Arial"/>
              </a:rPr>
              <a:t>“have </a:t>
            </a:r>
            <a:r>
              <a:rPr sz="2400" spc="-120" dirty="0">
                <a:latin typeface="Arial"/>
                <a:cs typeface="Arial"/>
              </a:rPr>
              <a:t>you </a:t>
            </a:r>
            <a:r>
              <a:rPr sz="2400" spc="-135" dirty="0">
                <a:latin typeface="Arial"/>
                <a:cs typeface="Arial"/>
              </a:rPr>
              <a:t>had </a:t>
            </a:r>
            <a:r>
              <a:rPr sz="2400" spc="-165" dirty="0">
                <a:latin typeface="Arial"/>
                <a:cs typeface="Arial"/>
              </a:rPr>
              <a:t>any </a:t>
            </a:r>
            <a:r>
              <a:rPr sz="2400" spc="-135" dirty="0">
                <a:latin typeface="Arial"/>
                <a:cs typeface="Arial"/>
              </a:rPr>
              <a:t>experiences </a:t>
            </a:r>
            <a:r>
              <a:rPr sz="2400" spc="-10" dirty="0">
                <a:latin typeface="Arial"/>
                <a:cs typeface="Arial"/>
              </a:rPr>
              <a:t>with  </a:t>
            </a:r>
            <a:r>
              <a:rPr sz="2400" spc="-125" dirty="0">
                <a:latin typeface="Arial"/>
                <a:cs typeface="Arial"/>
              </a:rPr>
              <a:t>hospice </a:t>
            </a:r>
            <a:r>
              <a:rPr sz="2400" spc="-50" dirty="0">
                <a:latin typeface="Arial"/>
                <a:cs typeface="Arial"/>
              </a:rPr>
              <a:t>and/or </a:t>
            </a:r>
            <a:r>
              <a:rPr sz="2400" spc="-75" dirty="0">
                <a:latin typeface="Arial"/>
                <a:cs typeface="Arial"/>
              </a:rPr>
              <a:t>palliative </a:t>
            </a:r>
            <a:r>
              <a:rPr sz="2400" spc="-145" dirty="0">
                <a:latin typeface="Arial"/>
                <a:cs typeface="Arial"/>
              </a:rPr>
              <a:t>care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services?”</a:t>
            </a:r>
            <a:endParaRPr sz="2400">
              <a:latin typeface="Arial"/>
              <a:cs typeface="Arial"/>
            </a:endParaRPr>
          </a:p>
          <a:p>
            <a:pPr marL="756285" marR="1652905" lvl="1" indent="-287020">
              <a:lnSpc>
                <a:spcPct val="100000"/>
              </a:lnSpc>
              <a:spcBef>
                <a:spcPts val="645"/>
              </a:spcBef>
              <a:buChar char="–"/>
              <a:tabLst>
                <a:tab pos="756920" algn="l"/>
              </a:tabLst>
            </a:pPr>
            <a:r>
              <a:rPr sz="2800" spc="-160" dirty="0">
                <a:latin typeface="Arial"/>
                <a:cs typeface="Arial"/>
              </a:rPr>
              <a:t>Usually </a:t>
            </a:r>
            <a:r>
              <a:rPr sz="2800" spc="-114" dirty="0">
                <a:latin typeface="Arial"/>
                <a:cs typeface="Arial"/>
              </a:rPr>
              <a:t>present </a:t>
            </a:r>
            <a:r>
              <a:rPr sz="2800" spc="-280" dirty="0">
                <a:latin typeface="Arial"/>
                <a:cs typeface="Arial"/>
              </a:rPr>
              <a:t>as </a:t>
            </a:r>
            <a:r>
              <a:rPr sz="2800" spc="-55" dirty="0">
                <a:latin typeface="Arial"/>
                <a:cs typeface="Arial"/>
              </a:rPr>
              <a:t>“pain </a:t>
            </a:r>
            <a:r>
              <a:rPr sz="2800" spc="-150" dirty="0">
                <a:latin typeface="Arial"/>
                <a:cs typeface="Arial"/>
              </a:rPr>
              <a:t>and </a:t>
            </a:r>
            <a:r>
              <a:rPr sz="2800" spc="-130" dirty="0">
                <a:latin typeface="Arial"/>
                <a:cs typeface="Arial"/>
              </a:rPr>
              <a:t>symptom  </a:t>
            </a:r>
            <a:r>
              <a:rPr sz="2800" spc="-150" dirty="0">
                <a:latin typeface="Arial"/>
                <a:cs typeface="Arial"/>
              </a:rPr>
              <a:t>management</a:t>
            </a:r>
            <a:r>
              <a:rPr sz="2800" spc="-13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agents”</a:t>
            </a:r>
            <a:endParaRPr sz="2800">
              <a:latin typeface="Arial"/>
              <a:cs typeface="Arial"/>
            </a:endParaRPr>
          </a:p>
          <a:p>
            <a:pPr marL="756285" marR="200025" lvl="1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300" dirty="0">
                <a:latin typeface="Arial"/>
                <a:cs typeface="Arial"/>
              </a:rPr>
              <a:t>UPMC </a:t>
            </a:r>
            <a:r>
              <a:rPr sz="2800" spc="-130" dirty="0">
                <a:latin typeface="Arial"/>
                <a:cs typeface="Arial"/>
              </a:rPr>
              <a:t>Palliative </a:t>
            </a:r>
            <a:r>
              <a:rPr sz="2800" spc="-155" dirty="0">
                <a:latin typeface="Arial"/>
                <a:cs typeface="Arial"/>
              </a:rPr>
              <a:t>and </a:t>
            </a:r>
            <a:r>
              <a:rPr sz="2800" spc="-125" dirty="0">
                <a:latin typeface="Arial"/>
                <a:cs typeface="Arial"/>
              </a:rPr>
              <a:t>Supportive </a:t>
            </a:r>
            <a:r>
              <a:rPr sz="2800" spc="-50" dirty="0">
                <a:latin typeface="Arial"/>
                <a:cs typeface="Arial"/>
              </a:rPr>
              <a:t>Institute: </a:t>
            </a:r>
            <a:r>
              <a:rPr sz="2800" spc="-20" dirty="0">
                <a:latin typeface="Arial"/>
                <a:cs typeface="Arial"/>
              </a:rPr>
              <a:t>“It’s </a:t>
            </a:r>
            <a:r>
              <a:rPr sz="2800" spc="-85" dirty="0">
                <a:latin typeface="Arial"/>
                <a:cs typeface="Arial"/>
              </a:rPr>
              <a:t>all  about </a:t>
            </a:r>
            <a:r>
              <a:rPr sz="2800" spc="-50" dirty="0">
                <a:latin typeface="Arial"/>
                <a:cs typeface="Arial"/>
              </a:rPr>
              <a:t>the</a:t>
            </a:r>
            <a:r>
              <a:rPr sz="2800" spc="-20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living”!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2914" y="461899"/>
            <a:ext cx="2146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5" dirty="0"/>
              <a:t>The</a:t>
            </a:r>
            <a:r>
              <a:rPr spc="-395" dirty="0"/>
              <a:t> </a:t>
            </a:r>
            <a:r>
              <a:rPr spc="-204" dirty="0"/>
              <a:t>Truth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331975" y="1530096"/>
            <a:ext cx="6434455" cy="4989830"/>
            <a:chOff x="1331975" y="1530096"/>
            <a:chExt cx="6434455" cy="4989830"/>
          </a:xfrm>
        </p:grpSpPr>
        <p:sp>
          <p:nvSpPr>
            <p:cNvPr id="6" name="object 6"/>
            <p:cNvSpPr/>
            <p:nvPr/>
          </p:nvSpPr>
          <p:spPr>
            <a:xfrm>
              <a:off x="1344167" y="1542288"/>
              <a:ext cx="6409944" cy="4965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38071" y="1536192"/>
              <a:ext cx="6422390" cy="4977765"/>
            </a:xfrm>
            <a:custGeom>
              <a:avLst/>
              <a:gdLst/>
              <a:ahLst/>
              <a:cxnLst/>
              <a:rect l="l" t="t" r="r" b="b"/>
              <a:pathLst>
                <a:path w="6422390" h="4977765">
                  <a:moveTo>
                    <a:pt x="0" y="4977384"/>
                  </a:moveTo>
                  <a:lnTo>
                    <a:pt x="6422135" y="4977384"/>
                  </a:lnTo>
                  <a:lnTo>
                    <a:pt x="6422135" y="0"/>
                  </a:lnTo>
                  <a:lnTo>
                    <a:pt x="0" y="0"/>
                  </a:lnTo>
                  <a:lnTo>
                    <a:pt x="0" y="49773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6322" y="461899"/>
            <a:ext cx="39973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0" dirty="0"/>
              <a:t>Debrief</a:t>
            </a:r>
            <a:r>
              <a:rPr spc="-365" dirty="0"/>
              <a:t> </a:t>
            </a:r>
            <a:r>
              <a:rPr spc="-265" dirty="0"/>
              <a:t>Questions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607946"/>
            <a:ext cx="735584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50" dirty="0">
                <a:latin typeface="Arial"/>
                <a:cs typeface="Arial"/>
              </a:rPr>
              <a:t>new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information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90" dirty="0">
                <a:latin typeface="Arial"/>
                <a:cs typeface="Arial"/>
              </a:rPr>
              <a:t>did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you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learn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today?  </a:t>
            </a: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155" dirty="0">
                <a:latin typeface="Arial"/>
                <a:cs typeface="Arial"/>
              </a:rPr>
              <a:t>surprised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3200" spc="-200" dirty="0">
                <a:latin typeface="Arial"/>
                <a:cs typeface="Arial"/>
              </a:rPr>
              <a:t>you?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125" dirty="0">
                <a:latin typeface="Arial"/>
                <a:cs typeface="Arial"/>
              </a:rPr>
              <a:t>do </a:t>
            </a:r>
            <a:r>
              <a:rPr sz="3200" spc="-160" dirty="0">
                <a:latin typeface="Arial"/>
                <a:cs typeface="Arial"/>
              </a:rPr>
              <a:t>you </a:t>
            </a:r>
            <a:r>
              <a:rPr sz="3200" spc="-55" dirty="0">
                <a:latin typeface="Arial"/>
                <a:cs typeface="Arial"/>
              </a:rPr>
              <a:t>still </a:t>
            </a:r>
            <a:r>
              <a:rPr sz="3200" spc="-35" dirty="0">
                <a:latin typeface="Arial"/>
                <a:cs typeface="Arial"/>
              </a:rPr>
              <a:t>not</a:t>
            </a:r>
            <a:r>
              <a:rPr sz="3200" spc="-675" dirty="0">
                <a:latin typeface="Arial"/>
                <a:cs typeface="Arial"/>
              </a:rPr>
              <a:t> </a:t>
            </a:r>
            <a:r>
              <a:rPr sz="3200" spc="-175" dirty="0">
                <a:latin typeface="Arial"/>
                <a:cs typeface="Arial"/>
              </a:rPr>
              <a:t>understand?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140" dirty="0">
                <a:latin typeface="Arial"/>
                <a:cs typeface="Arial"/>
              </a:rPr>
              <a:t>What </a:t>
            </a:r>
            <a:r>
              <a:rPr sz="3200" spc="-65" dirty="0">
                <a:latin typeface="Arial"/>
                <a:cs typeface="Arial"/>
              </a:rPr>
              <a:t>other </a:t>
            </a:r>
            <a:r>
              <a:rPr sz="3200" spc="-160" dirty="0">
                <a:latin typeface="Arial"/>
                <a:cs typeface="Arial"/>
              </a:rPr>
              <a:t>questions </a:t>
            </a:r>
            <a:r>
              <a:rPr sz="3200" spc="-125" dirty="0">
                <a:latin typeface="Arial"/>
                <a:cs typeface="Arial"/>
              </a:rPr>
              <a:t>do </a:t>
            </a:r>
            <a:r>
              <a:rPr sz="3200" spc="-165" dirty="0">
                <a:latin typeface="Arial"/>
                <a:cs typeface="Arial"/>
              </a:rPr>
              <a:t>you</a:t>
            </a:r>
            <a:r>
              <a:rPr sz="3200" spc="-675" dirty="0">
                <a:latin typeface="Arial"/>
                <a:cs typeface="Arial"/>
              </a:rPr>
              <a:t> </a:t>
            </a:r>
            <a:r>
              <a:rPr sz="3200" spc="-254" dirty="0">
                <a:latin typeface="Arial"/>
                <a:cs typeface="Arial"/>
              </a:rPr>
              <a:t>have?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9682" y="461899"/>
            <a:ext cx="3569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*Clinical</a:t>
            </a:r>
            <a:r>
              <a:rPr spc="-345" dirty="0"/>
              <a:t> </a:t>
            </a:r>
            <a:r>
              <a:rPr spc="-229" dirty="0"/>
              <a:t>Pearls*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210" y="1602486"/>
            <a:ext cx="3481070" cy="208788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64465" marR="157480" indent="-1270" algn="ctr">
              <a:lnSpc>
                <a:spcPct val="91600"/>
              </a:lnSpc>
              <a:spcBef>
                <a:spcPts val="1005"/>
              </a:spcBef>
            </a:pPr>
            <a:r>
              <a:rPr sz="4200" spc="-190" dirty="0">
                <a:latin typeface="Arial"/>
                <a:cs typeface="Arial"/>
              </a:rPr>
              <a:t>Palliative </a:t>
            </a:r>
            <a:r>
              <a:rPr sz="4200" spc="-245" dirty="0">
                <a:latin typeface="Arial"/>
                <a:cs typeface="Arial"/>
              </a:rPr>
              <a:t>care  is </a:t>
            </a:r>
            <a:r>
              <a:rPr sz="4200" spc="-360" dirty="0">
                <a:latin typeface="Arial"/>
                <a:cs typeface="Arial"/>
              </a:rPr>
              <a:t>a </a:t>
            </a:r>
            <a:r>
              <a:rPr sz="4200" spc="-175" dirty="0">
                <a:latin typeface="Arial"/>
                <a:cs typeface="Arial"/>
              </a:rPr>
              <a:t>philosophy  </a:t>
            </a:r>
            <a:r>
              <a:rPr sz="4200" spc="-35" dirty="0">
                <a:latin typeface="Arial"/>
                <a:cs typeface="Arial"/>
              </a:rPr>
              <a:t>of</a:t>
            </a:r>
            <a:r>
              <a:rPr sz="4200" spc="-240" dirty="0">
                <a:latin typeface="Arial"/>
                <a:cs typeface="Arial"/>
              </a:rPr>
              <a:t> </a:t>
            </a:r>
            <a:r>
              <a:rPr sz="4200" spc="-245" dirty="0">
                <a:latin typeface="Arial"/>
                <a:cs typeface="Arial"/>
              </a:rPr>
              <a:t>care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6497" y="1602486"/>
            <a:ext cx="3481070" cy="208788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127635" rIns="0" bIns="0" rtlCol="0">
            <a:spAutoFit/>
          </a:bodyPr>
          <a:lstStyle/>
          <a:p>
            <a:pPr marL="162560" marR="150495" algn="ctr">
              <a:lnSpc>
                <a:spcPct val="91600"/>
              </a:lnSpc>
              <a:spcBef>
                <a:spcPts val="1005"/>
              </a:spcBef>
            </a:pPr>
            <a:r>
              <a:rPr sz="4200" spc="-254" dirty="0">
                <a:latin typeface="Arial"/>
                <a:cs typeface="Arial"/>
              </a:rPr>
              <a:t>Hospice </a:t>
            </a:r>
            <a:r>
              <a:rPr sz="4200" spc="-245" dirty="0">
                <a:latin typeface="Arial"/>
                <a:cs typeface="Arial"/>
              </a:rPr>
              <a:t>is </a:t>
            </a:r>
            <a:r>
              <a:rPr sz="4200" spc="-65" dirty="0">
                <a:latin typeface="Arial"/>
                <a:cs typeface="Arial"/>
              </a:rPr>
              <a:t>part  </a:t>
            </a:r>
            <a:r>
              <a:rPr sz="4200" spc="-35" dirty="0">
                <a:latin typeface="Arial"/>
                <a:cs typeface="Arial"/>
              </a:rPr>
              <a:t>of </a:t>
            </a:r>
            <a:r>
              <a:rPr sz="4200" spc="-170" dirty="0">
                <a:latin typeface="Arial"/>
                <a:cs typeface="Arial"/>
              </a:rPr>
              <a:t>Medicare  </a:t>
            </a:r>
            <a:r>
              <a:rPr sz="4200" spc="-220" dirty="0">
                <a:latin typeface="Arial"/>
                <a:cs typeface="Arial"/>
              </a:rPr>
              <a:t>Part</a:t>
            </a:r>
            <a:r>
              <a:rPr sz="4200" spc="-225" dirty="0">
                <a:latin typeface="Arial"/>
                <a:cs typeface="Arial"/>
              </a:rPr>
              <a:t> </a:t>
            </a:r>
            <a:r>
              <a:rPr sz="4200" spc="-434" dirty="0">
                <a:latin typeface="Arial"/>
                <a:cs typeface="Arial"/>
              </a:rPr>
              <a:t>A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2354" y="4037838"/>
            <a:ext cx="3481070" cy="208788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356235" marR="352425" indent="2540" algn="ctr">
              <a:lnSpc>
                <a:spcPct val="91600"/>
              </a:lnSpc>
              <a:spcBef>
                <a:spcPts val="1015"/>
              </a:spcBef>
            </a:pPr>
            <a:r>
              <a:rPr sz="4200" spc="-254" dirty="0">
                <a:latin typeface="Arial"/>
                <a:cs typeface="Arial"/>
              </a:rPr>
              <a:t>Pharmacists  </a:t>
            </a:r>
            <a:r>
              <a:rPr sz="4200" spc="-215" dirty="0">
                <a:latin typeface="Arial"/>
                <a:cs typeface="Arial"/>
              </a:rPr>
              <a:t>play </a:t>
            </a:r>
            <a:r>
              <a:rPr sz="4200" spc="-360" dirty="0">
                <a:latin typeface="Arial"/>
                <a:cs typeface="Arial"/>
              </a:rPr>
              <a:t>a </a:t>
            </a:r>
            <a:r>
              <a:rPr sz="4200" spc="-165" dirty="0">
                <a:latin typeface="Arial"/>
                <a:cs typeface="Arial"/>
              </a:rPr>
              <a:t>crucial  </a:t>
            </a:r>
            <a:r>
              <a:rPr sz="4200" spc="-114" dirty="0">
                <a:latin typeface="Arial"/>
                <a:cs typeface="Arial"/>
              </a:rPr>
              <a:t>role</a:t>
            </a:r>
            <a:endParaRPr sz="4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6858000"/>
          </a:xfrm>
          <a:custGeom>
            <a:avLst/>
            <a:gdLst/>
            <a:ahLst/>
            <a:cxnLst/>
            <a:rect l="l" t="t" r="r" b="b"/>
            <a:pathLst>
              <a:path w="9143365" h="6858000">
                <a:moveTo>
                  <a:pt x="0" y="0"/>
                </a:moveTo>
                <a:lnTo>
                  <a:pt x="0" y="6857996"/>
                </a:lnTo>
                <a:lnTo>
                  <a:pt x="9143238" y="6857996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4726685"/>
            <a:ext cx="256730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5"/>
              </a:lnSpc>
              <a:spcBef>
                <a:spcPts val="100"/>
              </a:spcBef>
            </a:pPr>
            <a:r>
              <a:rPr sz="2000" spc="-145" dirty="0">
                <a:solidFill>
                  <a:srgbClr val="888888"/>
                </a:solidFill>
              </a:rPr>
              <a:t>Any</a:t>
            </a:r>
            <a:r>
              <a:rPr sz="2000" spc="-125" dirty="0">
                <a:solidFill>
                  <a:srgbClr val="888888"/>
                </a:solidFill>
              </a:rPr>
              <a:t> </a:t>
            </a:r>
            <a:r>
              <a:rPr sz="2000" spc="-110" dirty="0">
                <a:solidFill>
                  <a:srgbClr val="888888"/>
                </a:solidFill>
              </a:rPr>
              <a:t>Questions?</a:t>
            </a:r>
            <a:endParaRPr sz="2000"/>
          </a:p>
          <a:p>
            <a:pPr marL="12700">
              <a:lnSpc>
                <a:spcPts val="4745"/>
              </a:lnSpc>
            </a:pPr>
            <a:r>
              <a:rPr sz="4000" spc="-500" dirty="0"/>
              <a:t>THANK</a:t>
            </a:r>
            <a:r>
              <a:rPr sz="4000" spc="-370" dirty="0"/>
              <a:t> </a:t>
            </a:r>
            <a:r>
              <a:rPr sz="4000" spc="-420" dirty="0"/>
              <a:t>YOU!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" y="0"/>
            <a:ext cx="9138920" cy="6858000"/>
          </a:xfrm>
          <a:custGeom>
            <a:avLst/>
            <a:gdLst/>
            <a:ahLst/>
            <a:cxnLst/>
            <a:rect l="l" t="t" r="r" b="b"/>
            <a:pathLst>
              <a:path w="9138920" h="6858000">
                <a:moveTo>
                  <a:pt x="0" y="0"/>
                </a:moveTo>
                <a:lnTo>
                  <a:pt x="0" y="6857996"/>
                </a:lnTo>
                <a:lnTo>
                  <a:pt x="9138666" y="6857996"/>
                </a:lnTo>
                <a:lnTo>
                  <a:pt x="9138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116" y="4408754"/>
            <a:ext cx="6474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30" dirty="0"/>
              <a:t>DEMYSTIFYING </a:t>
            </a:r>
            <a:r>
              <a:rPr sz="4000" spc="-540" dirty="0"/>
              <a:t>PALLIATIVE</a:t>
            </a:r>
            <a:r>
              <a:rPr sz="4000" spc="-720" dirty="0"/>
              <a:t> </a:t>
            </a:r>
            <a:r>
              <a:rPr sz="4000" spc="-685" dirty="0"/>
              <a:t>CARE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0"/>
            <a:ext cx="9143365" cy="6858000"/>
          </a:xfrm>
          <a:custGeom>
            <a:avLst/>
            <a:gdLst/>
            <a:ahLst/>
            <a:cxnLst/>
            <a:rect l="l" t="t" r="r" b="b"/>
            <a:pathLst>
              <a:path w="9143365" h="6858000">
                <a:moveTo>
                  <a:pt x="0" y="0"/>
                </a:moveTo>
                <a:lnTo>
                  <a:pt x="0" y="6857996"/>
                </a:lnTo>
                <a:lnTo>
                  <a:pt x="9143238" y="6857996"/>
                </a:lnTo>
                <a:lnTo>
                  <a:pt x="91432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00097" y="461899"/>
            <a:ext cx="4542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20" dirty="0"/>
              <a:t>Contact</a:t>
            </a:r>
            <a:r>
              <a:rPr spc="-280" dirty="0"/>
              <a:t> </a:t>
            </a:r>
            <a:r>
              <a:rPr spc="-105" dirty="0"/>
              <a:t>Information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16507"/>
            <a:ext cx="8044180" cy="4554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0" dirty="0">
                <a:latin typeface="Arial"/>
                <a:cs typeface="Arial"/>
              </a:rPr>
              <a:t>Jennifer </a:t>
            </a:r>
            <a:r>
              <a:rPr sz="3300" spc="-229" dirty="0">
                <a:latin typeface="Arial"/>
                <a:cs typeface="Arial"/>
              </a:rPr>
              <a:t>Pruskowski, </a:t>
            </a:r>
            <a:r>
              <a:rPr sz="3300" spc="-260" dirty="0">
                <a:latin typeface="Arial"/>
                <a:cs typeface="Arial"/>
              </a:rPr>
              <a:t>PharmD, </a:t>
            </a:r>
            <a:r>
              <a:rPr sz="3300" spc="-495" dirty="0">
                <a:latin typeface="Arial"/>
                <a:cs typeface="Arial"/>
              </a:rPr>
              <a:t>BCPS, </a:t>
            </a:r>
            <a:r>
              <a:rPr sz="3300" spc="-550" dirty="0">
                <a:latin typeface="Arial"/>
                <a:cs typeface="Arial"/>
              </a:rPr>
              <a:t>BCGP,</a:t>
            </a:r>
            <a:r>
              <a:rPr sz="3300" spc="-450" dirty="0">
                <a:latin typeface="Arial"/>
                <a:cs typeface="Arial"/>
              </a:rPr>
              <a:t> </a:t>
            </a:r>
            <a:r>
              <a:rPr sz="3300" spc="-590" dirty="0">
                <a:latin typeface="Arial"/>
                <a:cs typeface="Arial"/>
              </a:rPr>
              <a:t>CPE</a:t>
            </a:r>
            <a:endParaRPr sz="3300">
              <a:latin typeface="Arial"/>
              <a:cs typeface="Arial"/>
            </a:endParaRPr>
          </a:p>
          <a:p>
            <a:pPr marL="12700" marR="328295">
              <a:lnSpc>
                <a:spcPct val="80000"/>
              </a:lnSpc>
              <a:spcBef>
                <a:spcPts val="730"/>
              </a:spcBef>
            </a:pPr>
            <a:r>
              <a:rPr sz="3000" spc="-135" dirty="0">
                <a:latin typeface="Arial"/>
                <a:cs typeface="Arial"/>
              </a:rPr>
              <a:t>Palliative </a:t>
            </a:r>
            <a:r>
              <a:rPr sz="3000" spc="-260" dirty="0">
                <a:latin typeface="Arial"/>
                <a:cs typeface="Arial"/>
              </a:rPr>
              <a:t>Care </a:t>
            </a:r>
            <a:r>
              <a:rPr sz="3000" spc="-155" dirty="0">
                <a:latin typeface="Arial"/>
                <a:cs typeface="Arial"/>
              </a:rPr>
              <a:t>Clinical </a:t>
            </a:r>
            <a:r>
              <a:rPr sz="3000" spc="-200" dirty="0">
                <a:latin typeface="Arial"/>
                <a:cs typeface="Arial"/>
              </a:rPr>
              <a:t>Pharmacy </a:t>
            </a:r>
            <a:r>
              <a:rPr sz="3000" spc="-170" dirty="0">
                <a:latin typeface="Arial"/>
                <a:cs typeface="Arial"/>
              </a:rPr>
              <a:t>Specialist </a:t>
            </a:r>
            <a:r>
              <a:rPr sz="3000" spc="575" dirty="0">
                <a:latin typeface="Arial"/>
                <a:cs typeface="Arial"/>
              </a:rPr>
              <a:t>|  </a:t>
            </a:r>
            <a:r>
              <a:rPr sz="3000" spc="-170" dirty="0">
                <a:latin typeface="Arial"/>
                <a:cs typeface="Arial"/>
              </a:rPr>
              <a:t>Assistant </a:t>
            </a:r>
            <a:r>
              <a:rPr sz="3000" spc="-204" dirty="0">
                <a:latin typeface="Arial"/>
                <a:cs typeface="Arial"/>
              </a:rPr>
              <a:t>Professor, </a:t>
            </a:r>
            <a:r>
              <a:rPr sz="3000" spc="-120" dirty="0">
                <a:latin typeface="Arial"/>
                <a:cs typeface="Arial"/>
              </a:rPr>
              <a:t>University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120" dirty="0">
                <a:latin typeface="Arial"/>
                <a:cs typeface="Arial"/>
              </a:rPr>
              <a:t>Pittsburgh </a:t>
            </a:r>
            <a:r>
              <a:rPr sz="3000" spc="-204" dirty="0">
                <a:latin typeface="Arial"/>
                <a:cs typeface="Arial"/>
              </a:rPr>
              <a:t>School 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220" dirty="0">
                <a:latin typeface="Arial"/>
                <a:cs typeface="Arial"/>
              </a:rPr>
              <a:t>Pharmacy, </a:t>
            </a:r>
            <a:r>
              <a:rPr sz="3000" spc="-100" dirty="0">
                <a:latin typeface="Arial"/>
                <a:cs typeface="Arial"/>
              </a:rPr>
              <a:t>Department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200" dirty="0">
                <a:latin typeface="Arial"/>
                <a:cs typeface="Arial"/>
              </a:rPr>
              <a:t>Pharmacy </a:t>
            </a:r>
            <a:r>
              <a:rPr sz="3000" spc="-160" dirty="0">
                <a:latin typeface="Arial"/>
                <a:cs typeface="Arial"/>
              </a:rPr>
              <a:t>and  </a:t>
            </a:r>
            <a:r>
              <a:rPr sz="3000" spc="-150" dirty="0">
                <a:latin typeface="Arial"/>
                <a:cs typeface="Arial"/>
              </a:rPr>
              <a:t>Therapeutics</a:t>
            </a:r>
            <a:endParaRPr sz="3000">
              <a:latin typeface="Arial"/>
              <a:cs typeface="Arial"/>
            </a:endParaRPr>
          </a:p>
          <a:p>
            <a:pPr marL="12700" marR="1849120">
              <a:lnSpc>
                <a:spcPct val="100000"/>
              </a:lnSpc>
            </a:pPr>
            <a:r>
              <a:rPr sz="3000" spc="-320" dirty="0">
                <a:latin typeface="Arial"/>
                <a:cs typeface="Arial"/>
              </a:rPr>
              <a:t>UPMC </a:t>
            </a:r>
            <a:r>
              <a:rPr sz="3000" spc="-140" dirty="0">
                <a:latin typeface="Arial"/>
                <a:cs typeface="Arial"/>
              </a:rPr>
              <a:t>Palliative </a:t>
            </a:r>
            <a:r>
              <a:rPr sz="3000" spc="-160" dirty="0">
                <a:latin typeface="Arial"/>
                <a:cs typeface="Arial"/>
              </a:rPr>
              <a:t>and </a:t>
            </a:r>
            <a:r>
              <a:rPr sz="3000" spc="-130" dirty="0">
                <a:latin typeface="Arial"/>
                <a:cs typeface="Arial"/>
              </a:rPr>
              <a:t>Supportive </a:t>
            </a:r>
            <a:r>
              <a:rPr sz="3000" spc="-55" dirty="0">
                <a:latin typeface="Arial"/>
                <a:cs typeface="Arial"/>
              </a:rPr>
              <a:t>Institute  </a:t>
            </a:r>
            <a:r>
              <a:rPr sz="3000" spc="-120" dirty="0">
                <a:latin typeface="Arial"/>
                <a:cs typeface="Arial"/>
              </a:rPr>
              <a:t>Iroquois </a:t>
            </a:r>
            <a:r>
              <a:rPr sz="3000" spc="-130" dirty="0">
                <a:latin typeface="Arial"/>
                <a:cs typeface="Arial"/>
              </a:rPr>
              <a:t>Building </a:t>
            </a:r>
            <a:r>
              <a:rPr sz="3000" spc="575" dirty="0">
                <a:latin typeface="Arial"/>
                <a:cs typeface="Arial"/>
              </a:rPr>
              <a:t>|</a:t>
            </a:r>
            <a:r>
              <a:rPr sz="3000" spc="-190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Suite </a:t>
            </a:r>
            <a:r>
              <a:rPr sz="3000" spc="-140" dirty="0">
                <a:latin typeface="Arial"/>
                <a:cs typeface="Arial"/>
              </a:rPr>
              <a:t>308.15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5"/>
              </a:spcBef>
            </a:pPr>
            <a:r>
              <a:rPr sz="3000" spc="-150" dirty="0">
                <a:latin typeface="Arial"/>
                <a:cs typeface="Arial"/>
              </a:rPr>
              <a:t>3600 </a:t>
            </a:r>
            <a:r>
              <a:rPr sz="3000" spc="-204" dirty="0">
                <a:latin typeface="Arial"/>
                <a:cs typeface="Arial"/>
              </a:rPr>
              <a:t>Forbes </a:t>
            </a:r>
            <a:r>
              <a:rPr sz="3000" spc="-200" dirty="0">
                <a:latin typeface="Arial"/>
                <a:cs typeface="Arial"/>
              </a:rPr>
              <a:t>Avenue </a:t>
            </a:r>
            <a:r>
              <a:rPr sz="3000" spc="-60" dirty="0">
                <a:latin typeface="Arial"/>
                <a:cs typeface="Arial"/>
              </a:rPr>
              <a:t>at </a:t>
            </a:r>
            <a:r>
              <a:rPr sz="3000" spc="-125" dirty="0">
                <a:latin typeface="Arial"/>
                <a:cs typeface="Arial"/>
              </a:rPr>
              <a:t>Meyran </a:t>
            </a:r>
            <a:r>
              <a:rPr sz="3000" spc="-200" dirty="0">
                <a:latin typeface="Arial"/>
                <a:cs typeface="Arial"/>
              </a:rPr>
              <a:t>Avenue </a:t>
            </a:r>
            <a:r>
              <a:rPr sz="3000" spc="575" dirty="0">
                <a:latin typeface="Arial"/>
                <a:cs typeface="Arial"/>
              </a:rPr>
              <a:t>|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120" dirty="0">
                <a:latin typeface="Arial"/>
                <a:cs typeface="Arial"/>
              </a:rPr>
              <a:t>Pittsburgh,  </a:t>
            </a:r>
            <a:r>
              <a:rPr sz="3000" spc="-515" dirty="0">
                <a:latin typeface="Arial"/>
                <a:cs typeface="Arial"/>
              </a:rPr>
              <a:t>PA </a:t>
            </a:r>
            <a:r>
              <a:rPr sz="3000" spc="575" dirty="0">
                <a:latin typeface="Arial"/>
                <a:cs typeface="Arial"/>
              </a:rPr>
              <a:t>|</a:t>
            </a:r>
            <a:r>
              <a:rPr sz="3000" spc="-125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15213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40"/>
              </a:lnSpc>
            </a:pPr>
            <a:r>
              <a:rPr sz="3000" spc="-110" dirty="0">
                <a:latin typeface="Arial"/>
                <a:cs typeface="Arial"/>
              </a:rPr>
              <a:t>Office: </a:t>
            </a:r>
            <a:r>
              <a:rPr sz="3000" spc="-140" dirty="0">
                <a:latin typeface="Arial"/>
                <a:cs typeface="Arial"/>
              </a:rPr>
              <a:t>412-864-2899 </a:t>
            </a:r>
            <a:r>
              <a:rPr sz="3000" spc="575" dirty="0">
                <a:latin typeface="Arial"/>
                <a:cs typeface="Arial"/>
              </a:rPr>
              <a:t>|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165" dirty="0">
                <a:latin typeface="Arial"/>
                <a:cs typeface="Arial"/>
              </a:rPr>
              <a:t>Cell: </a:t>
            </a:r>
            <a:r>
              <a:rPr sz="3000" spc="-140" dirty="0">
                <a:latin typeface="Arial"/>
                <a:cs typeface="Arial"/>
              </a:rPr>
              <a:t>412-463-6217 </a:t>
            </a:r>
            <a:r>
              <a:rPr sz="3000" spc="575" dirty="0">
                <a:latin typeface="Arial"/>
                <a:cs typeface="Arial"/>
              </a:rPr>
              <a:t>|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240"/>
              </a:lnSpc>
            </a:pPr>
            <a:r>
              <a:rPr sz="3000" spc="-165" dirty="0">
                <a:latin typeface="Arial"/>
                <a:cs typeface="Arial"/>
              </a:rPr>
              <a:t>Email: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u="heavy" spc="-1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pruskowskija@upmc.edu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9869" y="461899"/>
            <a:ext cx="5146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What </a:t>
            </a:r>
            <a:r>
              <a:rPr spc="-260" dirty="0"/>
              <a:t>is </a:t>
            </a:r>
            <a:r>
              <a:rPr spc="-225" dirty="0"/>
              <a:t>Palliative</a:t>
            </a:r>
            <a:r>
              <a:rPr spc="-505" dirty="0"/>
              <a:t> </a:t>
            </a:r>
            <a:r>
              <a:rPr spc="-405" dirty="0"/>
              <a:t>Care?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5008" y="3090672"/>
            <a:ext cx="8255634" cy="2994660"/>
            <a:chOff x="445008" y="3090672"/>
            <a:chExt cx="8255634" cy="2994660"/>
          </a:xfrm>
        </p:grpSpPr>
        <p:sp>
          <p:nvSpPr>
            <p:cNvPr id="4" name="object 4"/>
            <p:cNvSpPr/>
            <p:nvPr/>
          </p:nvSpPr>
          <p:spPr>
            <a:xfrm>
              <a:off x="457962" y="3472434"/>
              <a:ext cx="8229600" cy="2600325"/>
            </a:xfrm>
            <a:custGeom>
              <a:avLst/>
              <a:gdLst/>
              <a:ahLst/>
              <a:cxnLst/>
              <a:rect l="l" t="t" r="r" b="b"/>
              <a:pathLst>
                <a:path w="8229600" h="2600325">
                  <a:moveTo>
                    <a:pt x="8229600" y="0"/>
                  </a:moveTo>
                  <a:lnTo>
                    <a:pt x="0" y="0"/>
                  </a:lnTo>
                  <a:lnTo>
                    <a:pt x="0" y="2599943"/>
                  </a:lnTo>
                  <a:lnTo>
                    <a:pt x="8229600" y="259994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1F1F1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3472434"/>
              <a:ext cx="8229600" cy="2600325"/>
            </a:xfrm>
            <a:custGeom>
              <a:avLst/>
              <a:gdLst/>
              <a:ahLst/>
              <a:cxnLst/>
              <a:rect l="l" t="t" r="r" b="b"/>
              <a:pathLst>
                <a:path w="8229600" h="2600325">
                  <a:moveTo>
                    <a:pt x="0" y="2599943"/>
                  </a:moveTo>
                  <a:lnTo>
                    <a:pt x="8229600" y="2599943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25999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9441" y="3103626"/>
              <a:ext cx="5760720" cy="737870"/>
            </a:xfrm>
            <a:custGeom>
              <a:avLst/>
              <a:gdLst/>
              <a:ahLst/>
              <a:cxnLst/>
              <a:rect l="l" t="t" r="r" b="b"/>
              <a:pathLst>
                <a:path w="5760720" h="737870">
                  <a:moveTo>
                    <a:pt x="5637784" y="0"/>
                  </a:moveTo>
                  <a:lnTo>
                    <a:pt x="122936" y="0"/>
                  </a:lnTo>
                  <a:lnTo>
                    <a:pt x="75084" y="9653"/>
                  </a:lnTo>
                  <a:lnTo>
                    <a:pt x="36007" y="35988"/>
                  </a:lnTo>
                  <a:lnTo>
                    <a:pt x="9661" y="75062"/>
                  </a:lnTo>
                  <a:lnTo>
                    <a:pt x="0" y="122936"/>
                  </a:lnTo>
                  <a:lnTo>
                    <a:pt x="0" y="614680"/>
                  </a:lnTo>
                  <a:lnTo>
                    <a:pt x="9661" y="662553"/>
                  </a:lnTo>
                  <a:lnTo>
                    <a:pt x="36007" y="701627"/>
                  </a:lnTo>
                  <a:lnTo>
                    <a:pt x="75084" y="727962"/>
                  </a:lnTo>
                  <a:lnTo>
                    <a:pt x="122936" y="737616"/>
                  </a:lnTo>
                  <a:lnTo>
                    <a:pt x="5637784" y="737616"/>
                  </a:lnTo>
                  <a:lnTo>
                    <a:pt x="5685657" y="727962"/>
                  </a:lnTo>
                  <a:lnTo>
                    <a:pt x="5724731" y="701627"/>
                  </a:lnTo>
                  <a:lnTo>
                    <a:pt x="5751066" y="662553"/>
                  </a:lnTo>
                  <a:lnTo>
                    <a:pt x="5760720" y="614680"/>
                  </a:lnTo>
                  <a:lnTo>
                    <a:pt x="5760720" y="122936"/>
                  </a:lnTo>
                  <a:lnTo>
                    <a:pt x="5751066" y="75062"/>
                  </a:lnTo>
                  <a:lnTo>
                    <a:pt x="5724731" y="35988"/>
                  </a:lnTo>
                  <a:lnTo>
                    <a:pt x="5685657" y="9653"/>
                  </a:lnTo>
                  <a:lnTo>
                    <a:pt x="5637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9441" y="3103626"/>
              <a:ext cx="5760720" cy="737870"/>
            </a:xfrm>
            <a:custGeom>
              <a:avLst/>
              <a:gdLst/>
              <a:ahLst/>
              <a:cxnLst/>
              <a:rect l="l" t="t" r="r" b="b"/>
              <a:pathLst>
                <a:path w="5760720" h="737870">
                  <a:moveTo>
                    <a:pt x="0" y="122936"/>
                  </a:moveTo>
                  <a:lnTo>
                    <a:pt x="9661" y="75062"/>
                  </a:lnTo>
                  <a:lnTo>
                    <a:pt x="36007" y="35988"/>
                  </a:lnTo>
                  <a:lnTo>
                    <a:pt x="75084" y="9653"/>
                  </a:lnTo>
                  <a:lnTo>
                    <a:pt x="122936" y="0"/>
                  </a:lnTo>
                  <a:lnTo>
                    <a:pt x="5637784" y="0"/>
                  </a:lnTo>
                  <a:lnTo>
                    <a:pt x="5685657" y="9653"/>
                  </a:lnTo>
                  <a:lnTo>
                    <a:pt x="5724731" y="35988"/>
                  </a:lnTo>
                  <a:lnTo>
                    <a:pt x="5751066" y="75062"/>
                  </a:lnTo>
                  <a:lnTo>
                    <a:pt x="5760720" y="122936"/>
                  </a:lnTo>
                  <a:lnTo>
                    <a:pt x="5760720" y="614680"/>
                  </a:lnTo>
                  <a:lnTo>
                    <a:pt x="5751066" y="662553"/>
                  </a:lnTo>
                  <a:lnTo>
                    <a:pt x="5724731" y="701627"/>
                  </a:lnTo>
                  <a:lnTo>
                    <a:pt x="5685657" y="727962"/>
                  </a:lnTo>
                  <a:lnTo>
                    <a:pt x="5637784" y="737616"/>
                  </a:lnTo>
                  <a:lnTo>
                    <a:pt x="122936" y="737616"/>
                  </a:lnTo>
                  <a:lnTo>
                    <a:pt x="75084" y="727962"/>
                  </a:lnTo>
                  <a:lnTo>
                    <a:pt x="36007" y="701627"/>
                  </a:lnTo>
                  <a:lnTo>
                    <a:pt x="9661" y="662553"/>
                  </a:lnTo>
                  <a:lnTo>
                    <a:pt x="0" y="614680"/>
                  </a:lnTo>
                  <a:lnTo>
                    <a:pt x="0" y="12293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607946"/>
            <a:ext cx="8053705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Palliative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220" dirty="0">
                <a:latin typeface="Arial"/>
                <a:cs typeface="Arial"/>
              </a:rPr>
              <a:t>comes </a:t>
            </a:r>
            <a:r>
              <a:rPr sz="3200" spc="-55" dirty="0">
                <a:latin typeface="Arial"/>
                <a:cs typeface="Arial"/>
              </a:rPr>
              <a:t>from </a:t>
            </a:r>
            <a:r>
              <a:rPr sz="3200" spc="-50" dirty="0">
                <a:latin typeface="Arial"/>
                <a:cs typeface="Arial"/>
              </a:rPr>
              <a:t>the </a:t>
            </a:r>
            <a:r>
              <a:rPr sz="3200" spc="-145" dirty="0">
                <a:latin typeface="Arial"/>
                <a:cs typeface="Arial"/>
              </a:rPr>
              <a:t>Latin </a:t>
            </a:r>
            <a:r>
              <a:rPr sz="3200" spc="-90" dirty="0">
                <a:latin typeface="Arial"/>
                <a:cs typeface="Arial"/>
              </a:rPr>
              <a:t>word</a:t>
            </a:r>
            <a:r>
              <a:rPr sz="3200" spc="-34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“</a:t>
            </a:r>
            <a:r>
              <a:rPr sz="3200" i="1" spc="-30" dirty="0">
                <a:latin typeface="Arial"/>
                <a:cs typeface="Arial"/>
              </a:rPr>
              <a:t>palliare”: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10" dirty="0">
                <a:latin typeface="Arial"/>
                <a:cs typeface="Arial"/>
              </a:rPr>
              <a:t>to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65" dirty="0">
                <a:latin typeface="Arial"/>
                <a:cs typeface="Arial"/>
              </a:rPr>
              <a:t>cloak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00">
              <a:latin typeface="Arial"/>
              <a:cs typeface="Arial"/>
            </a:endParaRPr>
          </a:p>
          <a:p>
            <a:pPr marL="586105">
              <a:lnSpc>
                <a:spcPct val="100000"/>
              </a:lnSpc>
            </a:pPr>
            <a:r>
              <a:rPr sz="2500" spc="-114" dirty="0">
                <a:latin typeface="Arial"/>
                <a:cs typeface="Arial"/>
              </a:rPr>
              <a:t>Palliate: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788035" marR="1476375" lvl="1" indent="-228600">
              <a:lnSpc>
                <a:spcPts val="2750"/>
              </a:lnSpc>
              <a:buChar char="•"/>
              <a:tabLst>
                <a:tab pos="788670" algn="l"/>
              </a:tabLst>
            </a:pPr>
            <a:r>
              <a:rPr sz="2500" spc="-320" dirty="0">
                <a:latin typeface="Arial"/>
                <a:cs typeface="Arial"/>
              </a:rPr>
              <a:t>To </a:t>
            </a:r>
            <a:r>
              <a:rPr sz="2500" spc="-180" dirty="0">
                <a:latin typeface="Arial"/>
                <a:cs typeface="Arial"/>
              </a:rPr>
              <a:t>make </a:t>
            </a:r>
            <a:r>
              <a:rPr sz="2500" spc="-45" dirty="0">
                <a:latin typeface="Arial"/>
                <a:cs typeface="Arial"/>
              </a:rPr>
              <a:t>the </a:t>
            </a:r>
            <a:r>
              <a:rPr sz="2500" spc="-105" dirty="0">
                <a:latin typeface="Arial"/>
                <a:cs typeface="Arial"/>
              </a:rPr>
              <a:t>effects </a:t>
            </a:r>
            <a:r>
              <a:rPr sz="2500" spc="-25" dirty="0">
                <a:latin typeface="Arial"/>
                <a:cs typeface="Arial"/>
              </a:rPr>
              <a:t>of </a:t>
            </a:r>
            <a:r>
              <a:rPr sz="2500" spc="-105" dirty="0">
                <a:latin typeface="Arial"/>
                <a:cs typeface="Arial"/>
              </a:rPr>
              <a:t>(something, </a:t>
            </a:r>
            <a:r>
              <a:rPr sz="2500" spc="-170" dirty="0">
                <a:latin typeface="Arial"/>
                <a:cs typeface="Arial"/>
              </a:rPr>
              <a:t>such </a:t>
            </a:r>
            <a:r>
              <a:rPr sz="2500" spc="-250" dirty="0">
                <a:latin typeface="Arial"/>
                <a:cs typeface="Arial"/>
              </a:rPr>
              <a:t>as </a:t>
            </a:r>
            <a:r>
              <a:rPr sz="2500" spc="-155" dirty="0">
                <a:latin typeface="Arial"/>
                <a:cs typeface="Arial"/>
              </a:rPr>
              <a:t>an  </a:t>
            </a:r>
            <a:r>
              <a:rPr sz="2500" spc="-120" dirty="0">
                <a:latin typeface="Arial"/>
                <a:cs typeface="Arial"/>
              </a:rPr>
              <a:t>illness) </a:t>
            </a:r>
            <a:r>
              <a:rPr sz="2500" spc="-185" dirty="0">
                <a:latin typeface="Arial"/>
                <a:cs typeface="Arial"/>
              </a:rPr>
              <a:t>less </a:t>
            </a:r>
            <a:r>
              <a:rPr sz="2500" spc="-70" dirty="0">
                <a:latin typeface="Arial"/>
                <a:cs typeface="Arial"/>
              </a:rPr>
              <a:t>painful, harmful, </a:t>
            </a:r>
            <a:r>
              <a:rPr sz="2500" spc="-35" dirty="0">
                <a:latin typeface="Arial"/>
                <a:cs typeface="Arial"/>
              </a:rPr>
              <a:t>or</a:t>
            </a:r>
            <a:r>
              <a:rPr sz="2500" spc="-180" dirty="0">
                <a:latin typeface="Arial"/>
                <a:cs typeface="Arial"/>
              </a:rPr>
              <a:t> </a:t>
            </a:r>
            <a:r>
              <a:rPr sz="2500" spc="-145" dirty="0">
                <a:latin typeface="Arial"/>
                <a:cs typeface="Arial"/>
              </a:rPr>
              <a:t>harsh</a:t>
            </a:r>
            <a:endParaRPr sz="2500">
              <a:latin typeface="Arial"/>
              <a:cs typeface="Arial"/>
            </a:endParaRPr>
          </a:p>
          <a:p>
            <a:pPr marL="788035" marR="976630" lvl="1" indent="-228600">
              <a:lnSpc>
                <a:spcPts val="2750"/>
              </a:lnSpc>
              <a:spcBef>
                <a:spcPts val="455"/>
              </a:spcBef>
              <a:buChar char="•"/>
              <a:tabLst>
                <a:tab pos="788670" algn="l"/>
              </a:tabLst>
            </a:pPr>
            <a:r>
              <a:rPr sz="2500" spc="-320" dirty="0">
                <a:latin typeface="Arial"/>
                <a:cs typeface="Arial"/>
              </a:rPr>
              <a:t>To </a:t>
            </a:r>
            <a:r>
              <a:rPr sz="2500" spc="-210" dirty="0">
                <a:latin typeface="Arial"/>
                <a:cs typeface="Arial"/>
              </a:rPr>
              <a:t>ease </a:t>
            </a:r>
            <a:r>
              <a:rPr sz="2500" spc="-135" dirty="0">
                <a:latin typeface="Arial"/>
                <a:cs typeface="Arial"/>
              </a:rPr>
              <a:t>(symptoms </a:t>
            </a:r>
            <a:r>
              <a:rPr sz="2500" spc="-20" dirty="0">
                <a:latin typeface="Arial"/>
                <a:cs typeface="Arial"/>
              </a:rPr>
              <a:t>without </a:t>
            </a:r>
            <a:r>
              <a:rPr sz="2500" spc="-100" dirty="0">
                <a:latin typeface="Arial"/>
                <a:cs typeface="Arial"/>
              </a:rPr>
              <a:t>curing </a:t>
            </a:r>
            <a:r>
              <a:rPr sz="2500" spc="-45" dirty="0">
                <a:latin typeface="Arial"/>
                <a:cs typeface="Arial"/>
              </a:rPr>
              <a:t>the </a:t>
            </a:r>
            <a:r>
              <a:rPr sz="2500" spc="-90" dirty="0">
                <a:latin typeface="Arial"/>
                <a:cs typeface="Arial"/>
              </a:rPr>
              <a:t>underlying  </a:t>
            </a:r>
            <a:r>
              <a:rPr sz="2500" spc="-165" dirty="0">
                <a:latin typeface="Arial"/>
                <a:cs typeface="Arial"/>
              </a:rPr>
              <a:t>disease)</a:t>
            </a:r>
            <a:endParaRPr sz="2500">
              <a:latin typeface="Arial"/>
              <a:cs typeface="Arial"/>
            </a:endParaRPr>
          </a:p>
          <a:p>
            <a:pPr marL="788670" lvl="1" indent="-228600">
              <a:lnSpc>
                <a:spcPct val="100000"/>
              </a:lnSpc>
              <a:spcBef>
                <a:spcPts val="155"/>
              </a:spcBef>
              <a:buChar char="•"/>
              <a:tabLst>
                <a:tab pos="788670" algn="l"/>
              </a:tabLst>
            </a:pPr>
            <a:r>
              <a:rPr sz="2500" spc="-320" dirty="0">
                <a:latin typeface="Arial"/>
                <a:cs typeface="Arial"/>
              </a:rPr>
              <a:t>To </a:t>
            </a:r>
            <a:r>
              <a:rPr sz="2500" spc="-100" dirty="0">
                <a:latin typeface="Arial"/>
                <a:cs typeface="Arial"/>
              </a:rPr>
              <a:t>moderate </a:t>
            </a:r>
            <a:r>
              <a:rPr sz="2500" spc="-45" dirty="0">
                <a:latin typeface="Arial"/>
                <a:cs typeface="Arial"/>
              </a:rPr>
              <a:t>the </a:t>
            </a:r>
            <a:r>
              <a:rPr sz="2500" spc="-70" dirty="0">
                <a:latin typeface="Arial"/>
                <a:cs typeface="Arial"/>
              </a:rPr>
              <a:t>intensity</a:t>
            </a:r>
            <a:r>
              <a:rPr sz="2500" spc="-4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of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15609" y="6636511"/>
            <a:ext cx="30486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25" dirty="0">
                <a:latin typeface="Arial"/>
                <a:cs typeface="Arial"/>
                <a:hlinkClick r:id="rId2"/>
              </a:rPr>
              <a:t>http://www.merriam-webster.com/dictionary/palliate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3360" y="804164"/>
            <a:ext cx="6881495" cy="522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sz="3000" spc="-150" dirty="0">
                <a:latin typeface="Arial"/>
                <a:cs typeface="Arial"/>
              </a:rPr>
              <a:t>Palliative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229" dirty="0">
                <a:latin typeface="Arial"/>
                <a:cs typeface="Arial"/>
              </a:rPr>
              <a:t>Care: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800">
              <a:latin typeface="Arial"/>
              <a:cs typeface="Arial"/>
            </a:endParaRPr>
          </a:p>
          <a:p>
            <a:pPr marL="299085" marR="55880" indent="-287020">
              <a:lnSpc>
                <a:spcPct val="91500"/>
              </a:lnSpc>
              <a:buChar char="•"/>
              <a:tabLst>
                <a:tab pos="299720" algn="l"/>
              </a:tabLst>
            </a:pPr>
            <a:r>
              <a:rPr sz="3000" spc="-185" dirty="0">
                <a:latin typeface="Arial"/>
                <a:cs typeface="Arial"/>
              </a:rPr>
              <a:t>Provides </a:t>
            </a:r>
            <a:r>
              <a:rPr sz="3000" spc="-260" dirty="0">
                <a:latin typeface="Arial"/>
                <a:cs typeface="Arial"/>
              </a:rPr>
              <a:t>a </a:t>
            </a:r>
            <a:r>
              <a:rPr sz="3000" spc="-170" dirty="0">
                <a:latin typeface="Arial"/>
                <a:cs typeface="Arial"/>
              </a:rPr>
              <a:t>specialized </a:t>
            </a:r>
            <a:r>
              <a:rPr sz="3000" spc="-155" dirty="0">
                <a:latin typeface="Arial"/>
                <a:cs typeface="Arial"/>
              </a:rPr>
              <a:t>approach </a:t>
            </a:r>
            <a:r>
              <a:rPr sz="3000" spc="5" dirty="0">
                <a:latin typeface="Arial"/>
                <a:cs typeface="Arial"/>
              </a:rPr>
              <a:t>to </a:t>
            </a:r>
            <a:r>
              <a:rPr sz="3000" spc="-175" dirty="0">
                <a:latin typeface="Arial"/>
                <a:cs typeface="Arial"/>
              </a:rPr>
              <a:t>persons  </a:t>
            </a:r>
            <a:r>
              <a:rPr sz="3000" spc="-50" dirty="0">
                <a:latin typeface="Arial"/>
                <a:cs typeface="Arial"/>
              </a:rPr>
              <a:t>(of </a:t>
            </a:r>
            <a:r>
              <a:rPr sz="3000" spc="-90" dirty="0">
                <a:latin typeface="Arial"/>
                <a:cs typeface="Arial"/>
              </a:rPr>
              <a:t>all </a:t>
            </a:r>
            <a:r>
              <a:rPr sz="3000" spc="-240" dirty="0">
                <a:latin typeface="Arial"/>
                <a:cs typeface="Arial"/>
              </a:rPr>
              <a:t>ages) </a:t>
            </a:r>
            <a:r>
              <a:rPr sz="3000" spc="-10" dirty="0">
                <a:latin typeface="Arial"/>
                <a:cs typeface="Arial"/>
              </a:rPr>
              <a:t>with </a:t>
            </a:r>
            <a:r>
              <a:rPr sz="3000" spc="-150" dirty="0">
                <a:latin typeface="Arial"/>
                <a:cs typeface="Arial"/>
              </a:rPr>
              <a:t>serious </a:t>
            </a:r>
            <a:r>
              <a:rPr sz="3000" spc="-145" dirty="0">
                <a:latin typeface="Arial"/>
                <a:cs typeface="Arial"/>
              </a:rPr>
              <a:t>illness </a:t>
            </a:r>
            <a:r>
              <a:rPr sz="3000" spc="-120" dirty="0">
                <a:latin typeface="Arial"/>
                <a:cs typeface="Arial"/>
              </a:rPr>
              <a:t>(involving  </a:t>
            </a:r>
            <a:r>
              <a:rPr sz="3000" spc="-204" dirty="0">
                <a:latin typeface="Arial"/>
                <a:cs typeface="Arial"/>
              </a:rPr>
              <a:t>any </a:t>
            </a:r>
            <a:r>
              <a:rPr sz="3000" spc="-170" dirty="0">
                <a:latin typeface="Arial"/>
                <a:cs typeface="Arial"/>
              </a:rPr>
              <a:t>organ </a:t>
            </a:r>
            <a:r>
              <a:rPr sz="3000" spc="-185" dirty="0">
                <a:latin typeface="Arial"/>
                <a:cs typeface="Arial"/>
              </a:rPr>
              <a:t>system) </a:t>
            </a:r>
            <a:r>
              <a:rPr sz="3000" spc="-25" dirty="0">
                <a:latin typeface="Arial"/>
                <a:cs typeface="Arial"/>
              </a:rPr>
              <a:t>that </a:t>
            </a:r>
            <a:r>
              <a:rPr sz="3000" spc="-195" dirty="0">
                <a:latin typeface="Arial"/>
                <a:cs typeface="Arial"/>
              </a:rPr>
              <a:t>focuses </a:t>
            </a:r>
            <a:r>
              <a:rPr sz="3000" spc="-114" dirty="0">
                <a:latin typeface="Arial"/>
                <a:cs typeface="Arial"/>
              </a:rPr>
              <a:t>on  </a:t>
            </a:r>
            <a:r>
              <a:rPr sz="3000" spc="-95" dirty="0">
                <a:latin typeface="Arial"/>
                <a:cs typeface="Arial"/>
              </a:rPr>
              <a:t>alleviation </a:t>
            </a:r>
            <a:r>
              <a:rPr sz="3000" spc="-25" dirty="0">
                <a:latin typeface="Arial"/>
                <a:cs typeface="Arial"/>
              </a:rPr>
              <a:t>of </a:t>
            </a:r>
            <a:r>
              <a:rPr sz="3000" spc="-114" dirty="0">
                <a:latin typeface="Arial"/>
                <a:cs typeface="Arial"/>
              </a:rPr>
              <a:t>suffering </a:t>
            </a:r>
            <a:r>
              <a:rPr sz="3000" spc="-160" dirty="0">
                <a:latin typeface="Arial"/>
                <a:cs typeface="Arial"/>
              </a:rPr>
              <a:t>and </a:t>
            </a:r>
            <a:r>
              <a:rPr sz="3000" spc="-114" dirty="0">
                <a:latin typeface="Arial"/>
                <a:cs typeface="Arial"/>
              </a:rPr>
              <a:t>improved  </a:t>
            </a:r>
            <a:r>
              <a:rPr sz="3000" spc="-75" dirty="0">
                <a:latin typeface="Arial"/>
                <a:cs typeface="Arial"/>
              </a:rPr>
              <a:t>quality </a:t>
            </a:r>
            <a:r>
              <a:rPr sz="3000" spc="-25" dirty="0">
                <a:latin typeface="Arial"/>
                <a:cs typeface="Arial"/>
              </a:rPr>
              <a:t>of</a:t>
            </a:r>
            <a:r>
              <a:rPr sz="3000" spc="-245" dirty="0">
                <a:latin typeface="Arial"/>
                <a:cs typeface="Arial"/>
              </a:rPr>
              <a:t> </a:t>
            </a:r>
            <a:r>
              <a:rPr sz="3000" spc="-60" dirty="0">
                <a:latin typeface="Arial"/>
                <a:cs typeface="Arial"/>
              </a:rPr>
              <a:t>life</a:t>
            </a:r>
            <a:endParaRPr sz="3000">
              <a:latin typeface="Arial"/>
              <a:cs typeface="Arial"/>
            </a:endParaRPr>
          </a:p>
          <a:p>
            <a:pPr marL="299085" marR="97790" indent="-287020" algn="just">
              <a:lnSpc>
                <a:spcPct val="91500"/>
              </a:lnSpc>
              <a:spcBef>
                <a:spcPts val="560"/>
              </a:spcBef>
              <a:buChar char="•"/>
              <a:tabLst>
                <a:tab pos="299720" algn="l"/>
              </a:tabLst>
            </a:pPr>
            <a:r>
              <a:rPr sz="3000" spc="-225" dirty="0">
                <a:latin typeface="Arial"/>
                <a:cs typeface="Arial"/>
              </a:rPr>
              <a:t>Is </a:t>
            </a:r>
            <a:r>
              <a:rPr sz="3000" spc="-114" dirty="0">
                <a:latin typeface="Arial"/>
                <a:cs typeface="Arial"/>
              </a:rPr>
              <a:t>delivered </a:t>
            </a:r>
            <a:r>
              <a:rPr sz="3000" spc="-155" dirty="0">
                <a:latin typeface="Arial"/>
                <a:cs typeface="Arial"/>
              </a:rPr>
              <a:t>by </a:t>
            </a:r>
            <a:r>
              <a:rPr sz="3000" spc="-185" dirty="0">
                <a:latin typeface="Arial"/>
                <a:cs typeface="Arial"/>
              </a:rPr>
              <a:t>an </a:t>
            </a:r>
            <a:r>
              <a:rPr sz="3000" spc="-95" dirty="0">
                <a:latin typeface="Arial"/>
                <a:cs typeface="Arial"/>
              </a:rPr>
              <a:t>interdisciplinary </a:t>
            </a:r>
            <a:r>
              <a:rPr sz="3000" spc="-114" dirty="0">
                <a:latin typeface="Arial"/>
                <a:cs typeface="Arial"/>
              </a:rPr>
              <a:t>team </a:t>
            </a:r>
            <a:r>
              <a:rPr sz="3000" spc="-30" dirty="0">
                <a:latin typeface="Arial"/>
                <a:cs typeface="Arial"/>
              </a:rPr>
              <a:t>of  </a:t>
            </a:r>
            <a:r>
              <a:rPr sz="3000" spc="-155" dirty="0">
                <a:latin typeface="Arial"/>
                <a:cs typeface="Arial"/>
              </a:rPr>
              <a:t>professionals </a:t>
            </a:r>
            <a:r>
              <a:rPr sz="3000" spc="-25" dirty="0">
                <a:latin typeface="Arial"/>
                <a:cs typeface="Arial"/>
              </a:rPr>
              <a:t>that </a:t>
            </a:r>
            <a:r>
              <a:rPr sz="3000" spc="-160" dirty="0">
                <a:latin typeface="Arial"/>
                <a:cs typeface="Arial"/>
              </a:rPr>
              <a:t>deploys </a:t>
            </a:r>
            <a:r>
              <a:rPr sz="3000" spc="-260" dirty="0">
                <a:latin typeface="Arial"/>
                <a:cs typeface="Arial"/>
              </a:rPr>
              <a:t>a </a:t>
            </a:r>
            <a:r>
              <a:rPr sz="3000" spc="-125" dirty="0">
                <a:latin typeface="Arial"/>
                <a:cs typeface="Arial"/>
              </a:rPr>
              <a:t>broad </a:t>
            </a:r>
            <a:r>
              <a:rPr sz="3000" spc="-150" dirty="0">
                <a:latin typeface="Arial"/>
                <a:cs typeface="Arial"/>
              </a:rPr>
              <a:t>array </a:t>
            </a:r>
            <a:r>
              <a:rPr sz="3000" spc="-30" dirty="0">
                <a:latin typeface="Arial"/>
                <a:cs typeface="Arial"/>
              </a:rPr>
              <a:t>of  </a:t>
            </a:r>
            <a:r>
              <a:rPr sz="3000" spc="-140" dirty="0">
                <a:latin typeface="Arial"/>
                <a:cs typeface="Arial"/>
              </a:rPr>
              <a:t>knowledge </a:t>
            </a:r>
            <a:r>
              <a:rPr sz="3000" spc="-160" dirty="0">
                <a:latin typeface="Arial"/>
                <a:cs typeface="Arial"/>
              </a:rPr>
              <a:t>and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150" dirty="0">
                <a:latin typeface="Arial"/>
                <a:cs typeface="Arial"/>
              </a:rPr>
              <a:t>skills</a:t>
            </a:r>
            <a:endParaRPr sz="3000">
              <a:latin typeface="Arial"/>
              <a:cs typeface="Arial"/>
            </a:endParaRPr>
          </a:p>
          <a:p>
            <a:pPr marL="583565" marR="5080" lvl="1" indent="-285115" algn="just">
              <a:lnSpc>
                <a:spcPts val="3300"/>
              </a:lnSpc>
              <a:spcBef>
                <a:spcPts val="600"/>
              </a:spcBef>
              <a:buChar char="•"/>
              <a:tabLst>
                <a:tab pos="584200" algn="l"/>
              </a:tabLst>
            </a:pPr>
            <a:r>
              <a:rPr sz="3000" spc="-200" dirty="0">
                <a:latin typeface="Arial"/>
                <a:cs typeface="Arial"/>
              </a:rPr>
              <a:t>Emphasizing </a:t>
            </a:r>
            <a:r>
              <a:rPr sz="3000" spc="-110" dirty="0">
                <a:latin typeface="Arial"/>
                <a:cs typeface="Arial"/>
              </a:rPr>
              <a:t>coordinated </a:t>
            </a:r>
            <a:r>
              <a:rPr sz="3000" spc="-160" dirty="0">
                <a:latin typeface="Arial"/>
                <a:cs typeface="Arial"/>
              </a:rPr>
              <a:t>and </a:t>
            </a:r>
            <a:r>
              <a:rPr sz="3000" spc="-114" dirty="0">
                <a:latin typeface="Arial"/>
                <a:cs typeface="Arial"/>
              </a:rPr>
              <a:t>continuous  </a:t>
            </a:r>
            <a:r>
              <a:rPr sz="3000" spc="-180" dirty="0">
                <a:latin typeface="Arial"/>
                <a:cs typeface="Arial"/>
              </a:rPr>
              <a:t>care </a:t>
            </a:r>
            <a:r>
              <a:rPr sz="3000" spc="-60" dirty="0">
                <a:latin typeface="Arial"/>
                <a:cs typeface="Arial"/>
              </a:rPr>
              <a:t>in </a:t>
            </a:r>
            <a:r>
              <a:rPr sz="3000" spc="-50" dirty="0">
                <a:latin typeface="Arial"/>
                <a:cs typeface="Arial"/>
              </a:rPr>
              <a:t>institutional </a:t>
            </a:r>
            <a:r>
              <a:rPr sz="3000" spc="-40" dirty="0">
                <a:latin typeface="Arial"/>
                <a:cs typeface="Arial"/>
              </a:rPr>
              <a:t>or </a:t>
            </a:r>
            <a:r>
              <a:rPr sz="3000" spc="-135" dirty="0">
                <a:latin typeface="Arial"/>
                <a:cs typeface="Arial"/>
              </a:rPr>
              <a:t>home</a:t>
            </a:r>
            <a:r>
              <a:rPr sz="3000" spc="-475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settings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7885" y="461899"/>
            <a:ext cx="33521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245" dirty="0">
                <a:latin typeface="Arial"/>
                <a:cs typeface="Arial"/>
              </a:rPr>
              <a:t>Clinical</a:t>
            </a:r>
            <a:r>
              <a:rPr i="1" spc="-350" dirty="0">
                <a:latin typeface="Arial"/>
                <a:cs typeface="Arial"/>
              </a:rPr>
              <a:t> </a:t>
            </a:r>
            <a:r>
              <a:rPr i="1" spc="-315" dirty="0">
                <a:latin typeface="Arial"/>
                <a:cs typeface="Arial"/>
              </a:rPr>
              <a:t>Sidebar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11402" y="2362961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137160">
              <a:lnSpc>
                <a:spcPct val="100000"/>
              </a:lnSpc>
              <a:spcBef>
                <a:spcPts val="5"/>
              </a:spcBef>
            </a:pPr>
            <a:r>
              <a:rPr sz="3500" spc="-160" dirty="0">
                <a:latin typeface="Arial"/>
                <a:cs typeface="Arial"/>
              </a:rPr>
              <a:t>Communication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8209" y="2362961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815975">
              <a:lnSpc>
                <a:spcPct val="100000"/>
              </a:lnSpc>
              <a:spcBef>
                <a:spcPts val="5"/>
              </a:spcBef>
            </a:pPr>
            <a:r>
              <a:rPr sz="3500" spc="-125" dirty="0">
                <a:latin typeface="Arial"/>
                <a:cs typeface="Arial"/>
              </a:rPr>
              <a:t>Comfort</a:t>
            </a:r>
            <a:endParaRPr sz="3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19805" y="4537709"/>
            <a:ext cx="3106420" cy="1864360"/>
          </a:xfrm>
          <a:prstGeom prst="rect">
            <a:avLst/>
          </a:prstGeom>
          <a:solidFill>
            <a:srgbClr val="F1F1F1"/>
          </a:solidFill>
          <a:ln w="25907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150">
              <a:latin typeface="Times New Roman"/>
              <a:cs typeface="Times New Roman"/>
            </a:endParaRPr>
          </a:p>
          <a:p>
            <a:pPr marL="391795">
              <a:lnSpc>
                <a:spcPct val="100000"/>
              </a:lnSpc>
              <a:spcBef>
                <a:spcPts val="5"/>
              </a:spcBef>
            </a:pPr>
            <a:r>
              <a:rPr sz="3500" spc="-135" dirty="0">
                <a:latin typeface="Arial"/>
                <a:cs typeface="Arial"/>
              </a:rPr>
              <a:t>Coordination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607946"/>
            <a:ext cx="4957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95" dirty="0">
                <a:latin typeface="Arial"/>
                <a:cs typeface="Arial"/>
              </a:rPr>
              <a:t>“The </a:t>
            </a:r>
            <a:r>
              <a:rPr sz="3200" spc="-315" dirty="0">
                <a:latin typeface="Arial"/>
                <a:cs typeface="Arial"/>
              </a:rPr>
              <a:t>3-Cs </a:t>
            </a:r>
            <a:r>
              <a:rPr sz="3200" spc="-30" dirty="0">
                <a:latin typeface="Arial"/>
                <a:cs typeface="Arial"/>
              </a:rPr>
              <a:t>of </a:t>
            </a:r>
            <a:r>
              <a:rPr sz="3200" spc="-160" dirty="0">
                <a:latin typeface="Arial"/>
                <a:cs typeface="Arial"/>
              </a:rPr>
              <a:t>Palliative</a:t>
            </a:r>
            <a:r>
              <a:rPr sz="3200" spc="-525" dirty="0">
                <a:latin typeface="Arial"/>
                <a:cs typeface="Arial"/>
              </a:rPr>
              <a:t> </a:t>
            </a:r>
            <a:r>
              <a:rPr sz="3200" spc="-170" dirty="0">
                <a:latin typeface="Arial"/>
                <a:cs typeface="Arial"/>
              </a:rPr>
              <a:t>Care”: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91936" y="6572808"/>
            <a:ext cx="3474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latin typeface="Arial"/>
                <a:cs typeface="Arial"/>
              </a:rPr>
              <a:t>Am </a:t>
            </a:r>
            <a:r>
              <a:rPr sz="1400" spc="-265" dirty="0">
                <a:latin typeface="Arial"/>
                <a:cs typeface="Arial"/>
              </a:rPr>
              <a:t>J </a:t>
            </a:r>
            <a:r>
              <a:rPr sz="1400" spc="-60" dirty="0">
                <a:latin typeface="Arial"/>
                <a:cs typeface="Arial"/>
              </a:rPr>
              <a:t>Health </a:t>
            </a:r>
            <a:r>
              <a:rPr sz="1400" spc="-130" dirty="0">
                <a:latin typeface="Arial"/>
                <a:cs typeface="Arial"/>
              </a:rPr>
              <a:t>Syst </a:t>
            </a:r>
            <a:r>
              <a:rPr sz="1400" spc="-85" dirty="0">
                <a:latin typeface="Arial"/>
                <a:cs typeface="Arial"/>
              </a:rPr>
              <a:t>Pharm. </a:t>
            </a:r>
            <a:r>
              <a:rPr sz="1400" spc="-70" dirty="0">
                <a:latin typeface="Arial"/>
                <a:cs typeface="Arial"/>
              </a:rPr>
              <a:t>2017 </a:t>
            </a:r>
            <a:r>
              <a:rPr sz="1400" spc="-145" dirty="0">
                <a:latin typeface="Arial"/>
                <a:cs typeface="Arial"/>
              </a:rPr>
              <a:t>Jan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1;74(1):e6-e8.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2657</Words>
  <Application>Microsoft Office PowerPoint</Application>
  <PresentationFormat>On-screen Show (4:3)</PresentationFormat>
  <Paragraphs>397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Carlito</vt:lpstr>
      <vt:lpstr>Times New Roman</vt:lpstr>
      <vt:lpstr>Office Theme</vt:lpstr>
      <vt:lpstr>Demystifying Palliative and  Hospice Care Pharmacotherapy PHARM 5315:  Oncology</vt:lpstr>
      <vt:lpstr>Objectives</vt:lpstr>
      <vt:lpstr>AUDIENCE POLL</vt:lpstr>
      <vt:lpstr>Meet AB</vt:lpstr>
      <vt:lpstr>The Big Picture</vt:lpstr>
      <vt:lpstr>DEMYSTIFYING PALLIATIVE CARE</vt:lpstr>
      <vt:lpstr>What is Palliative Care?</vt:lpstr>
      <vt:lpstr>PowerPoint Presentation</vt:lpstr>
      <vt:lpstr>Clinical Sidebar</vt:lpstr>
      <vt:lpstr>Who is Palliative Care For?</vt:lpstr>
      <vt:lpstr>What is a life-limiting illness?</vt:lpstr>
      <vt:lpstr>Where Does Palliative Care Occur?</vt:lpstr>
      <vt:lpstr>The Continuum of Care</vt:lpstr>
      <vt:lpstr>The Continuum of Care</vt:lpstr>
      <vt:lpstr>How Does Palliative Care Work?</vt:lpstr>
      <vt:lpstr>Advance Care Planning</vt:lpstr>
      <vt:lpstr>POLST</vt:lpstr>
      <vt:lpstr>Goals of Care (GoC) Discussions</vt:lpstr>
      <vt:lpstr>Symptom Management</vt:lpstr>
      <vt:lpstr>Figure 1: Symptom prevalence in advanced illness.</vt:lpstr>
      <vt:lpstr>POP QUIZ</vt:lpstr>
      <vt:lpstr>POP QUIZ</vt:lpstr>
      <vt:lpstr>Support</vt:lpstr>
      <vt:lpstr>Why Palliative Care?</vt:lpstr>
      <vt:lpstr>PowerPoint Presentation</vt:lpstr>
      <vt:lpstr>The Landmark Trial</vt:lpstr>
      <vt:lpstr>Figure 1: Mean changes in quality-of-life (QoL) scores  from baseline to 12 weeks in two study groups.</vt:lpstr>
      <vt:lpstr>Figure 3: Kaplan-meier estimates of survival according  to study group.</vt:lpstr>
      <vt:lpstr>Supplemental  Table 2:  Healthcare  utilization  measures.</vt:lpstr>
      <vt:lpstr>So Let’s Think:</vt:lpstr>
      <vt:lpstr>DEMYSTIFYING HOSPICE CARE</vt:lpstr>
      <vt:lpstr>What is Hospice Care?</vt:lpstr>
      <vt:lpstr>Hospice History</vt:lpstr>
      <vt:lpstr>Who is Hospice Care For?</vt:lpstr>
      <vt:lpstr>POP QUIZ</vt:lpstr>
      <vt:lpstr>How do we know if it &lt;6 months?</vt:lpstr>
      <vt:lpstr>Disease Trajectory: Cancer (Solid Tumor)</vt:lpstr>
      <vt:lpstr>Disease Trajectory: Chronic Disease Failure  (i.e. CHF, COPD)</vt:lpstr>
      <vt:lpstr>Disease Trajectory: Frailty and Dementia</vt:lpstr>
      <vt:lpstr>Contingencies</vt:lpstr>
      <vt:lpstr>PowerPoint Presentation</vt:lpstr>
      <vt:lpstr>Where Does Hospice Care Occur?</vt:lpstr>
      <vt:lpstr>How Does Hospice Care Work?</vt:lpstr>
      <vt:lpstr>POP QUIZ</vt:lpstr>
      <vt:lpstr>So Let’s Think:</vt:lpstr>
      <vt:lpstr>THE ROLE OF THE PALLIATIVE AND  HOSPICE CARE PHARMACIST</vt:lpstr>
      <vt:lpstr>Role of the Pharmacist</vt:lpstr>
      <vt:lpstr>Comfort</vt:lpstr>
      <vt:lpstr>Communication</vt:lpstr>
      <vt:lpstr>POP QUIZ</vt:lpstr>
      <vt:lpstr>Coordination</vt:lpstr>
      <vt:lpstr>DEBRIEF</vt:lpstr>
      <vt:lpstr>Resolution of AB’s Case</vt:lpstr>
      <vt:lpstr>Clinical Sidebar</vt:lpstr>
      <vt:lpstr>Clinical Sidebar</vt:lpstr>
      <vt:lpstr>The Truth</vt:lpstr>
      <vt:lpstr>Debrief Questions</vt:lpstr>
      <vt:lpstr>*Clinical Pearls*</vt:lpstr>
      <vt:lpstr>Any Questions? THANK YOU!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PCD: Palliative Care Pharmacotherapy PHARM 5315:  Oncology and Hematology</dc:title>
  <dc:creator>Pruskowski, Jennifer</dc:creator>
  <cp:lastModifiedBy>Grace Erdman</cp:lastModifiedBy>
  <cp:revision>1</cp:revision>
  <dcterms:created xsi:type="dcterms:W3CDTF">2020-04-13T01:54:53Z</dcterms:created>
  <dcterms:modified xsi:type="dcterms:W3CDTF">2020-04-13T01:55:43Z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2020-04-13T00:00:00Z</vt:filetime>
  </property>
</Properties>
</file>