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56" r:id="rId5"/>
    <p:sldId id="257" r:id="rId6"/>
    <p:sldId id="258" r:id="rId7"/>
    <p:sldId id="259" r:id="rId8"/>
    <p:sldId id="260" r:id="rId9"/>
    <p:sldId id="266" r:id="rId10"/>
    <p:sldId id="267" r:id="rId11"/>
    <p:sldId id="261" r:id="rId12"/>
    <p:sldId id="262" r:id="rId13"/>
    <p:sldId id="269" r:id="rId14"/>
    <p:sldId id="263" r:id="rId15"/>
    <p:sldId id="264" r:id="rId16"/>
    <p:sldId id="265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DF5"/>
    <a:srgbClr val="CDD9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48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15428-57C5-438D-B14D-3A67DA9EE0F7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A1FB5-D207-4FB6-9A2B-B3826C5AA4A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9185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15428-57C5-438D-B14D-3A67DA9EE0F7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A1FB5-D207-4FB6-9A2B-B3826C5AA4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794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15428-57C5-438D-B14D-3A67DA9EE0F7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A1FB5-D207-4FB6-9A2B-B3826C5AA4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246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15428-57C5-438D-B14D-3A67DA9EE0F7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A1FB5-D207-4FB6-9A2B-B3826C5AA4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645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15428-57C5-438D-B14D-3A67DA9EE0F7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A1FB5-D207-4FB6-9A2B-B3826C5AA4A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4277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15428-57C5-438D-B14D-3A67DA9EE0F7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A1FB5-D207-4FB6-9A2B-B3826C5AA4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120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15428-57C5-438D-B14D-3A67DA9EE0F7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A1FB5-D207-4FB6-9A2B-B3826C5AA4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954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15428-57C5-438D-B14D-3A67DA9EE0F7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A1FB5-D207-4FB6-9A2B-B3826C5AA4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216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15428-57C5-438D-B14D-3A67DA9EE0F7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A1FB5-D207-4FB6-9A2B-B3826C5AA4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328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AC15428-57C5-438D-B14D-3A67DA9EE0F7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BDA1FB5-D207-4FB6-9A2B-B3826C5AA4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496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15428-57C5-438D-B14D-3A67DA9EE0F7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A1FB5-D207-4FB6-9A2B-B3826C5AA4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667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AC15428-57C5-438D-B14D-3A67DA9EE0F7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BDA1FB5-D207-4FB6-9A2B-B3826C5AA4A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0906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/>
          <a:srcRect r="1583"/>
          <a:stretch/>
        </p:blipFill>
        <p:spPr>
          <a:xfrm>
            <a:off x="0" y="2942534"/>
            <a:ext cx="12186458" cy="333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4315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Become our P1 Rep!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5377092" cy="4023359"/>
          </a:xfrm>
        </p:spPr>
        <p:txBody>
          <a:bodyPr/>
          <a:lstStyle/>
          <a:p>
            <a:pPr lvl="0"/>
            <a:r>
              <a:rPr lang="en-US" dirty="0"/>
              <a:t>Responsibilities:</a:t>
            </a:r>
          </a:p>
          <a:p>
            <a:pPr lvl="1"/>
            <a:r>
              <a:rPr lang="en-US" dirty="0"/>
              <a:t>Attend Eboard meetings and GBMs</a:t>
            </a:r>
          </a:p>
          <a:p>
            <a:pPr lvl="1"/>
            <a:r>
              <a:rPr lang="en-US" dirty="0"/>
              <a:t>Point of contact for P1 class</a:t>
            </a:r>
          </a:p>
          <a:p>
            <a:pPr lvl="1"/>
            <a:r>
              <a:rPr lang="en-US" dirty="0"/>
              <a:t>Promote ISPOR events</a:t>
            </a:r>
          </a:p>
          <a:p>
            <a:pPr lvl="1"/>
            <a:r>
              <a:rPr lang="en-US" dirty="0"/>
              <a:t>Help Eboard in planning various events </a:t>
            </a:r>
            <a:endParaRPr lang="en-US" dirty="0" smtClean="0"/>
          </a:p>
          <a:p>
            <a:pPr marL="201168" lvl="1" indent="0">
              <a:buNone/>
            </a:pPr>
            <a:r>
              <a:rPr lang="en-US" dirty="0"/>
              <a:t> </a:t>
            </a:r>
            <a:r>
              <a:rPr lang="en-US" dirty="0" smtClean="0"/>
              <a:t>  throughout 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marL="201168" lvl="1" indent="0">
              <a:buNone/>
            </a:pPr>
            <a:endParaRPr lang="en-US" b="1" dirty="0" smtClean="0"/>
          </a:p>
          <a:p>
            <a:pPr marL="201168" lvl="1" indent="0">
              <a:buNone/>
            </a:pPr>
            <a:r>
              <a:rPr lang="en-US" sz="2000" b="1" dirty="0" smtClean="0">
                <a:solidFill>
                  <a:schemeClr val="accent3"/>
                </a:solidFill>
              </a:rPr>
              <a:t>Deadline: Wednesday, Sept. 25</a:t>
            </a:r>
            <a:r>
              <a:rPr lang="en-US" sz="2000" b="1" baseline="30000" dirty="0" smtClean="0">
                <a:solidFill>
                  <a:schemeClr val="accent3"/>
                </a:solidFill>
              </a:rPr>
              <a:t>th</a:t>
            </a:r>
            <a:r>
              <a:rPr lang="en-US" sz="2000" b="1" dirty="0" smtClean="0">
                <a:solidFill>
                  <a:schemeClr val="accent3"/>
                </a:solidFill>
              </a:rPr>
              <a:t> by 3:00 pm</a:t>
            </a:r>
            <a:endParaRPr lang="en-US" sz="2000" b="1" dirty="0">
              <a:solidFill>
                <a:schemeClr val="accent3"/>
              </a:solidFill>
            </a:endParaRP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0"/>
            <a:r>
              <a:rPr lang="en-US" dirty="0"/>
              <a:t>How to apply:</a:t>
            </a:r>
          </a:p>
          <a:p>
            <a:pPr lvl="1"/>
            <a:r>
              <a:rPr lang="en-US" dirty="0"/>
              <a:t>Complete a short paragraph explaining previous leadership experience and interest in ISPOR</a:t>
            </a:r>
          </a:p>
          <a:p>
            <a:pPr lvl="1"/>
            <a:r>
              <a:rPr lang="en-US" dirty="0"/>
              <a:t>Send applications to Taylor </a:t>
            </a:r>
            <a:r>
              <a:rPr lang="en-US" dirty="0" err="1"/>
              <a:t>Laffey</a:t>
            </a:r>
            <a:r>
              <a:rPr lang="en-US" dirty="0"/>
              <a:t>, P2 (tnl9@pitt.edu)</a:t>
            </a:r>
          </a:p>
          <a:p>
            <a:pPr lvl="1"/>
            <a:r>
              <a:rPr lang="en-US" dirty="0"/>
              <a:t>Brief interviews will conducted in the upcoming weeks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49593" y="4531823"/>
            <a:ext cx="1501832" cy="1501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1519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ISPOR Membership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 When can you join ISPOR?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 </a:t>
            </a:r>
            <a:r>
              <a:rPr lang="en-US" dirty="0" smtClean="0"/>
              <a:t>P1 year!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How much are membership fees?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Pitt ISPOR Student Membership: $10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ISPOR International Membership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: $45 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sym typeface="Wingdings" panose="05000000000000000000" pitchFamily="2" charset="2"/>
              </a:rPr>
              <a:t> enter the code StudentRecruit19</a:t>
            </a:r>
            <a:endParaRPr lang="en-US" dirty="0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</a:t>
            </a:r>
            <a:r>
              <a:rPr lang="en-US" dirty="0" smtClean="0"/>
              <a:t>Deadline for membership form and dues: </a:t>
            </a:r>
            <a:r>
              <a:rPr lang="en-US" b="1" dirty="0" smtClean="0">
                <a:solidFill>
                  <a:schemeClr val="accent3"/>
                </a:solidFill>
              </a:rPr>
              <a:t>Wednesday, October 2</a:t>
            </a:r>
            <a:r>
              <a:rPr lang="en-US" b="1" baseline="30000" dirty="0" smtClean="0">
                <a:solidFill>
                  <a:schemeClr val="accent3"/>
                </a:solidFill>
              </a:rPr>
              <a:t>nd</a:t>
            </a:r>
            <a:r>
              <a:rPr lang="en-US" b="1" dirty="0" smtClean="0">
                <a:solidFill>
                  <a:schemeClr val="accent3"/>
                </a:solidFill>
              </a:rPr>
              <a:t>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Turn membership forms into: Britney Stottlemyer or any ISPOR officer in your respective class!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49593" y="4531823"/>
            <a:ext cx="1501832" cy="1501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238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Upcoming 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8771934" cy="402336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 Career Round Tables</a:t>
            </a:r>
            <a:r>
              <a:rPr lang="en-US" dirty="0" smtClean="0"/>
              <a:t>: October 16</a:t>
            </a:r>
            <a:r>
              <a:rPr lang="en-US" baseline="30000" dirty="0" smtClean="0"/>
              <a:t>th</a:t>
            </a:r>
            <a:r>
              <a:rPr lang="en-US" dirty="0" smtClean="0"/>
              <a:t> (tentatively)</a:t>
            </a: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 Trivia </a:t>
            </a:r>
            <a:r>
              <a:rPr lang="en-US" dirty="0" smtClean="0"/>
              <a:t>Happy </a:t>
            </a:r>
            <a:r>
              <a:rPr lang="en-US" dirty="0" smtClean="0"/>
              <a:t>Hour with Duquesne ISPOR Chapter: November 8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 Webinar </a:t>
            </a:r>
            <a:r>
              <a:rPr lang="en-US" dirty="0"/>
              <a:t>Series: November 20</a:t>
            </a:r>
            <a:r>
              <a:rPr lang="en-US" baseline="30000" dirty="0"/>
              <a:t>th</a:t>
            </a:r>
            <a:r>
              <a:rPr lang="en-US" dirty="0"/>
              <a:t> </a:t>
            </a:r>
            <a:r>
              <a:rPr lang="en-US" dirty="0" smtClean="0"/>
              <a:t>(tentatively)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Future dates to come from Duquesne ISPOR Chapter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dirty="0"/>
          </a:p>
          <a:p>
            <a:pPr lvl="1">
              <a:buFont typeface="Wingdings" panose="05000000000000000000" pitchFamily="2" charset="2"/>
              <a:buChar char="§"/>
            </a:pP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 </a:t>
            </a:r>
            <a:r>
              <a:rPr lang="en-US" dirty="0"/>
              <a:t>We want to hear from you</a:t>
            </a:r>
            <a:r>
              <a:rPr lang="en-US" dirty="0" smtClean="0"/>
              <a:t>!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A brief survey will be sent out later this week to gauge what areas people are most interested in and hope to get of being a member of our organization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49593" y="4531823"/>
            <a:ext cx="1501832" cy="1501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6405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Follow us on social media for more updates!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1559" y="2039007"/>
            <a:ext cx="9064121" cy="3830086"/>
          </a:xfrm>
        </p:spPr>
        <p:txBody>
          <a:bodyPr/>
          <a:lstStyle/>
          <a:p>
            <a:r>
              <a:rPr lang="en-US" dirty="0" smtClean="0"/>
              <a:t>Pitt ISPOR Member Page</a:t>
            </a:r>
          </a:p>
          <a:p>
            <a:endParaRPr lang="en-US" sz="1400" dirty="0"/>
          </a:p>
          <a:p>
            <a:r>
              <a:rPr lang="en-US" dirty="0" err="1" smtClean="0"/>
              <a:t>ispor.pitt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49593" y="4531823"/>
            <a:ext cx="1501832" cy="1501832"/>
          </a:xfrm>
          <a:prstGeom prst="rect">
            <a:avLst/>
          </a:prstGeom>
        </p:spPr>
      </p:pic>
      <p:pic>
        <p:nvPicPr>
          <p:cNvPr id="1026" name="Picture 2" descr="Image result for instagram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491" y="2714810"/>
            <a:ext cx="648500" cy="648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facebook log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491" y="1871945"/>
            <a:ext cx="648500" cy="648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2389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is ISPOR?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 International Society for Pharmacoeconomics and Outcomes Research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 Mission and Vision: </a:t>
            </a:r>
            <a:r>
              <a:rPr lang="en-US" dirty="0"/>
              <a:t>P</a:t>
            </a:r>
            <a:r>
              <a:rPr lang="en-US" dirty="0" smtClean="0"/>
              <a:t>romote health economics and outcomes research (HEOR</a:t>
            </a:r>
            <a:r>
              <a:rPr lang="en-US" dirty="0"/>
              <a:t>) excellence </a:t>
            </a:r>
            <a:r>
              <a:rPr lang="en-US" dirty="0" smtClean="0"/>
              <a:t>to improve </a:t>
            </a:r>
            <a:r>
              <a:rPr lang="en-US" dirty="0"/>
              <a:t>decision making for health globally</a:t>
            </a:r>
            <a:r>
              <a:rPr lang="en-US" dirty="0" smtClean="0"/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</a:t>
            </a:r>
            <a:r>
              <a:rPr lang="en-US" dirty="0" smtClean="0"/>
              <a:t>Consists of over 20,000 </a:t>
            </a:r>
            <a:r>
              <a:rPr lang="en-US" dirty="0"/>
              <a:t>individual and chapter members from 110</a:t>
            </a:r>
            <a:r>
              <a:rPr lang="en-US" baseline="30000" dirty="0"/>
              <a:t>+</a:t>
            </a:r>
            <a:r>
              <a:rPr lang="en-US" dirty="0"/>
              <a:t> countries </a:t>
            </a:r>
            <a:r>
              <a:rPr lang="en-US" dirty="0" smtClean="0"/>
              <a:t>worldwide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Student Network: 1,700</a:t>
            </a:r>
            <a:r>
              <a:rPr lang="en-US" baseline="30000" dirty="0" smtClean="0"/>
              <a:t>+</a:t>
            </a:r>
            <a:r>
              <a:rPr lang="en-US" dirty="0" smtClean="0"/>
              <a:t> individual members and 2,500 chapter members from 70</a:t>
            </a:r>
            <a:r>
              <a:rPr lang="en-US" baseline="30000" dirty="0" smtClean="0"/>
              <a:t>+</a:t>
            </a:r>
            <a:r>
              <a:rPr lang="en-US" dirty="0" smtClean="0"/>
              <a:t> countries</a:t>
            </a: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49593" y="4531823"/>
            <a:ext cx="1501832" cy="1501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878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does someone in HEOR fit in?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 Roles: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Academia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Analytics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Clinical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Communications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Consulting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Finance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Government Affairs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Information Technology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Management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Market Access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Marketing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Media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Operations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Pharmacy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Product Development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Quality Improvement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Recruiter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Reimbursement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Research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Risk Management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Sale/Business Development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Strategic Planning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49593" y="4531823"/>
            <a:ext cx="1501832" cy="1501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7574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ISPOR does: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9817331" cy="402336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 Provides an environment where students can share knowledge in pharmacoeconomics and health outcomes research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</a:t>
            </a:r>
            <a:r>
              <a:rPr lang="en-US" dirty="0" smtClean="0"/>
              <a:t>Serve as a bridge in bringing together students interested in pharmacoeconomics and members of the pharmaceutical industry, health-related organizations, and academia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</a:t>
            </a:r>
            <a:r>
              <a:rPr lang="en-US" dirty="0" smtClean="0"/>
              <a:t>Act as a resource for new students interest in pharmacoeconomics and outcomes research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</a:t>
            </a:r>
            <a:r>
              <a:rPr lang="en-US" dirty="0" smtClean="0"/>
              <a:t>Provide an opportunity for student chapter members to become familiar with the affairs of ISPOR as well as have representation in affairs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</a:t>
            </a:r>
            <a:r>
              <a:rPr lang="en-US" dirty="0" smtClean="0"/>
              <a:t>Coordinate with other student organization to help provide enriching educational experiences pertaining to pharmacoeconomics and outcomes research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49593" y="4531823"/>
            <a:ext cx="1501832" cy="1501832"/>
          </a:xfrm>
          <a:prstGeom prst="snip2SameRect">
            <a:avLst>
              <a:gd name="adj1" fmla="val 42128"/>
              <a:gd name="adj2" fmla="val 554"/>
            </a:avLst>
          </a:prstGeom>
        </p:spPr>
      </p:pic>
    </p:spTree>
    <p:extLst>
      <p:ext uri="{BB962C8B-B14F-4D97-AF65-F5344CB8AC3E}">
        <p14:creationId xmlns:p14="http://schemas.microsoft.com/office/powerpoint/2010/main" val="351922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ISPOR Membership Perks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9252065" cy="4023359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</a:t>
            </a:r>
            <a:r>
              <a:rPr lang="en-US" dirty="0" smtClean="0"/>
              <a:t>Networking Opportunities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Other PhD</a:t>
            </a:r>
            <a:r>
              <a:rPr lang="en-US" dirty="0"/>
              <a:t>, masters, and </a:t>
            </a:r>
            <a:r>
              <a:rPr lang="en-US" dirty="0" err="1"/>
              <a:t>PharmD</a:t>
            </a:r>
            <a:r>
              <a:rPr lang="en-US" dirty="0"/>
              <a:t> students </a:t>
            </a:r>
            <a:r>
              <a:rPr lang="en-US" dirty="0" smtClean="0"/>
              <a:t>with similar interests all across the world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Experienced </a:t>
            </a:r>
            <a:r>
              <a:rPr lang="en-US" dirty="0"/>
              <a:t>mentors in health economics and outcomes </a:t>
            </a:r>
            <a:r>
              <a:rPr lang="en-US" dirty="0" smtClean="0"/>
              <a:t>research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 Customized educational webinars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</a:t>
            </a:r>
            <a:r>
              <a:rPr lang="en-US" dirty="0" smtClean="0"/>
              <a:t>Student Travel Grant Awards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</a:t>
            </a:r>
            <a:r>
              <a:rPr lang="en-US" dirty="0" smtClean="0"/>
              <a:t>Professional development and leadership opportunities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Annual competition and awards for participation in Student Network Activities: 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Research </a:t>
            </a:r>
            <a:r>
              <a:rPr lang="en-US" dirty="0"/>
              <a:t>Competition, Outstanding Student Chapter, Newsletter Quizzes, T-Shirt Competition, </a:t>
            </a:r>
            <a:r>
              <a:rPr lang="en-US" dirty="0" smtClean="0"/>
              <a:t>and </a:t>
            </a:r>
            <a:r>
              <a:rPr lang="en-US" dirty="0"/>
              <a:t>Student Recruitment </a:t>
            </a:r>
            <a:r>
              <a:rPr lang="en-US" dirty="0" smtClean="0"/>
              <a:t>Campaigns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 Full access to: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ISPOR publications, </a:t>
            </a:r>
            <a:r>
              <a:rPr lang="en-US" dirty="0" err="1" smtClean="0"/>
              <a:t>Dymaxium’s</a:t>
            </a:r>
            <a:r>
              <a:rPr lang="en-US" dirty="0" smtClean="0"/>
              <a:t> Formulary Decisions, ISPOR Global Internship &amp; Fellowship Directory, ISPOR HEOR Career Center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49593" y="4531823"/>
            <a:ext cx="1501832" cy="1501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6772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International Conferences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 ISPOR Summit 2019 ▪ October 11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r>
              <a:rPr lang="en-US" dirty="0"/>
              <a:t>▪</a:t>
            </a:r>
            <a:r>
              <a:rPr lang="en-US" dirty="0" smtClean="0"/>
              <a:t> Baltimore, MD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</a:t>
            </a:r>
            <a:r>
              <a:rPr lang="en-US" dirty="0" smtClean="0"/>
              <a:t>ISPOR Europe 2019 </a:t>
            </a:r>
            <a:r>
              <a:rPr lang="en-US" dirty="0"/>
              <a:t>▪</a:t>
            </a:r>
            <a:r>
              <a:rPr lang="en-US" dirty="0" smtClean="0"/>
              <a:t> November 2-6 </a:t>
            </a:r>
            <a:r>
              <a:rPr lang="en-US" dirty="0"/>
              <a:t>▪ </a:t>
            </a:r>
            <a:r>
              <a:rPr lang="en-US" dirty="0" smtClean="0"/>
              <a:t>Copenhagen, Denmark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</a:t>
            </a:r>
            <a:r>
              <a:rPr lang="en-US" dirty="0" smtClean="0"/>
              <a:t>ISPOR 2020 </a:t>
            </a:r>
            <a:r>
              <a:rPr lang="en-US" dirty="0"/>
              <a:t>▪</a:t>
            </a:r>
            <a:r>
              <a:rPr lang="en-US" dirty="0" smtClean="0"/>
              <a:t> May 16-20 </a:t>
            </a:r>
            <a:r>
              <a:rPr lang="en-US" dirty="0"/>
              <a:t>▪</a:t>
            </a:r>
            <a:r>
              <a:rPr lang="en-US" dirty="0" smtClean="0"/>
              <a:t> Orlando, FL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</a:t>
            </a:r>
            <a:r>
              <a:rPr lang="en-US" dirty="0" smtClean="0"/>
              <a:t>ISPOR Asia Pacific 2020 </a:t>
            </a:r>
            <a:r>
              <a:rPr lang="en-US" dirty="0"/>
              <a:t>▪</a:t>
            </a:r>
            <a:r>
              <a:rPr lang="en-US" dirty="0" smtClean="0"/>
              <a:t> September 12-15 </a:t>
            </a:r>
            <a:r>
              <a:rPr lang="en-US" dirty="0"/>
              <a:t>▪</a:t>
            </a:r>
            <a:r>
              <a:rPr lang="en-US" dirty="0" smtClean="0"/>
              <a:t> Seoul, South Korea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</a:t>
            </a:r>
            <a:r>
              <a:rPr lang="en-US" dirty="0" smtClean="0"/>
              <a:t>ISPOR Dubai 2020 ▪ September 29-30 ▪ Dubai, United Arab Emirates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</a:t>
            </a:r>
            <a:r>
              <a:rPr lang="en-US" dirty="0" smtClean="0"/>
              <a:t>ISPOR Europe 2020 </a:t>
            </a:r>
            <a:r>
              <a:rPr lang="en-US" dirty="0"/>
              <a:t>▪</a:t>
            </a:r>
            <a:r>
              <a:rPr lang="en-US" dirty="0" smtClean="0"/>
              <a:t> November 14-18 </a:t>
            </a:r>
            <a:r>
              <a:rPr lang="en-US" dirty="0"/>
              <a:t>▪</a:t>
            </a:r>
            <a:r>
              <a:rPr lang="en-US" dirty="0" smtClean="0"/>
              <a:t> Milan, Italy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49593" y="4531823"/>
            <a:ext cx="1501832" cy="1501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153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ISPOR Europe 2018 </a:t>
            </a:r>
            <a:r>
              <a:rPr lang="en-US" dirty="0"/>
              <a:t>▪</a:t>
            </a:r>
            <a:r>
              <a:rPr lang="en-US" dirty="0" smtClean="0"/>
              <a:t> Barcelona, Spain</a:t>
            </a:r>
            <a:endParaRPr lang="en-US" sz="54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 </a:t>
            </a:r>
            <a:r>
              <a:rPr lang="en-US" dirty="0" err="1" smtClean="0"/>
              <a:t>Shivani</a:t>
            </a:r>
            <a:r>
              <a:rPr lang="en-US" dirty="0" smtClean="0"/>
              <a:t> </a:t>
            </a:r>
            <a:r>
              <a:rPr lang="en-US" dirty="0" err="1" smtClean="0"/>
              <a:t>Sampathkumar</a:t>
            </a:r>
            <a:r>
              <a:rPr lang="en-US" dirty="0" smtClean="0"/>
              <a:t> (P4)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  <p:pic>
        <p:nvPicPr>
          <p:cNvPr id="1026" name="Picture 2" descr="https://lh4.googleusercontent.com/WmZpzpBAF5_WddhByFE-j_sMX32Uc_GRGUU-qHmeXYOp6el1yU5PlvdL5rEY6403yBefaiQpOGgs14SxBdaGFDBHMKdhbxXjB4eNOIO0dIPbFzTUJD-BTiT_--Cz9L4B3-i-SvvIVl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9486" y="2365560"/>
            <a:ext cx="4283075" cy="3212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lh3.googleusercontent.com/ldKha262OzZoh0Ihw_nncIVmb0ON1y1c8eBdBJC4m2z6Jp0VvC7CFF3ARk26-vwSKJn6FpmXarTHQW_5IX3FOZsL6ncvPWoxN3hkkLLhT9LJ9-BdbV598YJBDCaj9H5n42VM3GVS8w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" y="2365560"/>
            <a:ext cx="4283075" cy="3212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49593" y="4531823"/>
            <a:ext cx="1501832" cy="1501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4013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ISPOR at Pitt: Executive Board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30748243"/>
              </p:ext>
            </p:extLst>
          </p:nvPr>
        </p:nvGraphicFramePr>
        <p:xfrm>
          <a:off x="1096961" y="1846263"/>
          <a:ext cx="10058718" cy="18542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5029359">
                  <a:extLst>
                    <a:ext uri="{9D8B030D-6E8A-4147-A177-3AD203B41FA5}">
                      <a16:colId xmlns:a16="http://schemas.microsoft.com/office/drawing/2014/main" val="2553943632"/>
                    </a:ext>
                  </a:extLst>
                </a:gridCol>
                <a:gridCol w="5029359">
                  <a:extLst>
                    <a:ext uri="{9D8B030D-6E8A-4147-A177-3AD203B41FA5}">
                      <a16:colId xmlns:a16="http://schemas.microsoft.com/office/drawing/2014/main" val="36702359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President</a:t>
                      </a:r>
                      <a:endParaRPr lang="en-US" b="0" dirty="0"/>
                    </a:p>
                  </a:txBody>
                  <a:tcPr marL="44897" marR="44897"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Britney Stottlemyer</a:t>
                      </a:r>
                      <a:endParaRPr lang="en-US" b="0" dirty="0"/>
                    </a:p>
                  </a:txBody>
                  <a:tcPr marL="44897" marR="44897"/>
                </a:tc>
                <a:extLst>
                  <a:ext uri="{0D108BD9-81ED-4DB2-BD59-A6C34878D82A}">
                    <a16:rowId xmlns:a16="http://schemas.microsoft.com/office/drawing/2014/main" val="18174553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Vice President</a:t>
                      </a:r>
                      <a:endParaRPr lang="en-US" dirty="0"/>
                    </a:p>
                  </a:txBody>
                  <a:tcPr marL="44897" marR="44897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Taylor </a:t>
                      </a:r>
                      <a:r>
                        <a:rPr lang="en-US" dirty="0" err="1" smtClean="0"/>
                        <a:t>Laffey</a:t>
                      </a:r>
                      <a:endParaRPr lang="en-US" dirty="0"/>
                    </a:p>
                  </a:txBody>
                  <a:tcPr marL="44897" marR="44897"/>
                </a:tc>
                <a:extLst>
                  <a:ext uri="{0D108BD9-81ED-4DB2-BD59-A6C34878D82A}">
                    <a16:rowId xmlns:a16="http://schemas.microsoft.com/office/drawing/2014/main" val="31045094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Business Manager</a:t>
                      </a:r>
                      <a:endParaRPr lang="en-US" dirty="0"/>
                    </a:p>
                  </a:txBody>
                  <a:tcPr marL="44897" marR="44897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Colin Pfeiffer</a:t>
                      </a:r>
                      <a:endParaRPr lang="en-US" dirty="0"/>
                    </a:p>
                  </a:txBody>
                  <a:tcPr marL="44897" marR="44897"/>
                </a:tc>
                <a:extLst>
                  <a:ext uri="{0D108BD9-81ED-4DB2-BD59-A6C34878D82A}">
                    <a16:rowId xmlns:a16="http://schemas.microsoft.com/office/drawing/2014/main" val="30852514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PhD</a:t>
                      </a:r>
                      <a:r>
                        <a:rPr lang="en-US" baseline="0" dirty="0" smtClean="0"/>
                        <a:t> student Liaisons</a:t>
                      </a:r>
                      <a:endParaRPr lang="en-US" dirty="0"/>
                    </a:p>
                  </a:txBody>
                  <a:tcPr marL="44897" marR="44897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Matt Gray &amp; Alvaro San-Juan-Rodriguez</a:t>
                      </a:r>
                      <a:endParaRPr lang="en-US" dirty="0"/>
                    </a:p>
                  </a:txBody>
                  <a:tcPr marL="44897" marR="44897"/>
                </a:tc>
                <a:extLst>
                  <a:ext uri="{0D108BD9-81ED-4DB2-BD59-A6C34878D82A}">
                    <a16:rowId xmlns:a16="http://schemas.microsoft.com/office/drawing/2014/main" val="12627762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Chapter Advisor</a:t>
                      </a:r>
                      <a:endParaRPr lang="en-US" dirty="0"/>
                    </a:p>
                  </a:txBody>
                  <a:tcPr marL="44897" marR="44897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Dr. </a:t>
                      </a:r>
                      <a:r>
                        <a:rPr lang="en-US" dirty="0" err="1" smtClean="0"/>
                        <a:t>Inma</a:t>
                      </a:r>
                      <a:r>
                        <a:rPr lang="en-US" dirty="0" smtClean="0"/>
                        <a:t> Hernandez</a:t>
                      </a:r>
                      <a:endParaRPr lang="en-US" dirty="0"/>
                    </a:p>
                  </a:txBody>
                  <a:tcPr marL="44897" marR="44897"/>
                </a:tc>
                <a:extLst>
                  <a:ext uri="{0D108BD9-81ED-4DB2-BD59-A6C34878D82A}">
                    <a16:rowId xmlns:a16="http://schemas.microsoft.com/office/drawing/2014/main" val="3707172300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49593" y="4531823"/>
            <a:ext cx="1501832" cy="1501832"/>
          </a:xfrm>
          <a:prstGeom prst="rect">
            <a:avLst/>
          </a:prstGeom>
        </p:spPr>
      </p:pic>
      <p:sp>
        <p:nvSpPr>
          <p:cNvPr id="8" name="Content Placeholder 6"/>
          <p:cNvSpPr>
            <a:spLocks noGrp="1"/>
          </p:cNvSpPr>
          <p:nvPr>
            <p:ph sz="half" idx="2"/>
          </p:nvPr>
        </p:nvSpPr>
        <p:spPr>
          <a:xfrm>
            <a:off x="1096961" y="3809365"/>
            <a:ext cx="10058719" cy="205972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/>
              <a:t>Current E-board members serving on a </a:t>
            </a:r>
            <a:r>
              <a:rPr lang="en-US" sz="1600" dirty="0"/>
              <a:t>Student Network Committee </a:t>
            </a:r>
            <a:r>
              <a:rPr lang="en-US" sz="1600" dirty="0" smtClean="0"/>
              <a:t>for ISPOR: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schemeClr val="accent1"/>
                </a:solidFill>
              </a:rPr>
              <a:t>Alvaro San-Juan-Rodriguez</a:t>
            </a:r>
            <a:r>
              <a:rPr lang="en-US" sz="1600" dirty="0" smtClean="0"/>
              <a:t>, Meeting Planning Committee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388571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become a member of ISPOR?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 Networking and </a:t>
            </a:r>
            <a:r>
              <a:rPr lang="en-US" dirty="0" smtClean="0">
                <a:solidFill>
                  <a:schemeClr val="tx1"/>
                </a:solidFill>
              </a:rPr>
              <a:t>Volunteer</a:t>
            </a:r>
            <a:r>
              <a:rPr lang="en-US" dirty="0" smtClean="0"/>
              <a:t> Opportunities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</a:t>
            </a:r>
            <a:r>
              <a:rPr lang="en-US" dirty="0" smtClean="0"/>
              <a:t>Leadership Positions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P1 Student Representative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Student Network Committees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</a:t>
            </a:r>
            <a:r>
              <a:rPr lang="en-US" dirty="0" smtClean="0"/>
              <a:t>Career Development and Exposure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 </a:t>
            </a:r>
            <a:r>
              <a:rPr lang="en-US" dirty="0" smtClean="0"/>
              <a:t>Guest and Faculty Lectures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 </a:t>
            </a:r>
            <a:r>
              <a:rPr lang="en-US" dirty="0" smtClean="0"/>
              <a:t>Career Round tables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49593" y="4531823"/>
            <a:ext cx="1501832" cy="1501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9483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1C8BD239F3C08458984DC3B8875B696" ma:contentTypeVersion="0" ma:contentTypeDescription="Create a new document." ma:contentTypeScope="" ma:versionID="54becf073011876812cae03bda2a6bbb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1cda09d18747ad1636fb0b3d9f0ce6c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3C288F3-6F9C-4103-B418-E94D7102342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FF34F43-9343-4B5A-A134-4A7A68B98775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52386F3-AC28-4D52-A7C9-69D0E19BE6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14538</TotalTime>
  <Words>698</Words>
  <Application>Microsoft Office PowerPoint</Application>
  <PresentationFormat>Widescreen</PresentationFormat>
  <Paragraphs>115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Retrospect</vt:lpstr>
      <vt:lpstr>PowerPoint Presentation</vt:lpstr>
      <vt:lpstr>Who is ISPOR?</vt:lpstr>
      <vt:lpstr>Where does someone in HEOR fit in?</vt:lpstr>
      <vt:lpstr>What ISPOR does:</vt:lpstr>
      <vt:lpstr>ISPOR Membership Perks</vt:lpstr>
      <vt:lpstr>International Conferences</vt:lpstr>
      <vt:lpstr>ISPOR Europe 2018 ▪ Barcelona, Spain</vt:lpstr>
      <vt:lpstr>ISPOR at Pitt: Executive Board</vt:lpstr>
      <vt:lpstr>Why become a member of ISPOR?</vt:lpstr>
      <vt:lpstr>Become our P1 Rep!</vt:lpstr>
      <vt:lpstr>ISPOR Membership Information</vt:lpstr>
      <vt:lpstr>Upcoming Events</vt:lpstr>
      <vt:lpstr>Follow us on social media for more updates!</vt:lpstr>
    </vt:vector>
  </TitlesOfParts>
  <Company>UPMC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Stottlemyer, Britney</dc:creator>
  <cp:lastModifiedBy>Britney Stottlemyer</cp:lastModifiedBy>
  <cp:revision>34</cp:revision>
  <dcterms:created xsi:type="dcterms:W3CDTF">2019-08-17T06:13:59Z</dcterms:created>
  <dcterms:modified xsi:type="dcterms:W3CDTF">2019-09-17T14:32:09Z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0x010100B1C8BD239F3C08458984DC3B8875B696</vt:lpwstr>
  </property>
</Properties>
</file>