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7" r:id="rId7"/>
    <p:sldId id="265" r:id="rId8"/>
    <p:sldId id="262" r:id="rId9"/>
    <p:sldId id="266" r:id="rId10"/>
    <p:sldId id="269" r:id="rId11"/>
    <p:sldId id="278" r:id="rId12"/>
    <p:sldId id="263" r:id="rId13"/>
    <p:sldId id="261" r:id="rId14"/>
    <p:sldId id="270" r:id="rId15"/>
    <p:sldId id="272" r:id="rId16"/>
    <p:sldId id="273" r:id="rId17"/>
    <p:sldId id="274" r:id="rId18"/>
    <p:sldId id="275" r:id="rId19"/>
    <p:sldId id="276" r:id="rId20"/>
    <p:sldId id="277" r:id="rId21"/>
    <p:sldId id="264"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417910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16063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458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142841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826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1309388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408153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255730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86841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C6B161-F6F9-4B06-AA6E-9A2FAFC9E46A}"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189258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C6B161-F6F9-4B06-AA6E-9A2FAFC9E46A}"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133038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C6B161-F6F9-4B06-AA6E-9A2FAFC9E46A}"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270220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C6B161-F6F9-4B06-AA6E-9A2FAFC9E46A}"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21982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6B161-F6F9-4B06-AA6E-9A2FAFC9E46A}"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5422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C6B161-F6F9-4B06-AA6E-9A2FAFC9E46A}"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231642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C6B161-F6F9-4B06-AA6E-9A2FAFC9E46A}"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D4CC9-0684-4CD8-90D0-AD9CABEFA100}" type="slidenum">
              <a:rPr lang="en-US" smtClean="0"/>
              <a:t>‹#›</a:t>
            </a:fld>
            <a:endParaRPr lang="en-US"/>
          </a:p>
        </p:txBody>
      </p:sp>
    </p:spTree>
    <p:extLst>
      <p:ext uri="{BB962C8B-B14F-4D97-AF65-F5344CB8AC3E}">
        <p14:creationId xmlns:p14="http://schemas.microsoft.com/office/powerpoint/2010/main" val="255122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C6B161-F6F9-4B06-AA6E-9A2FAFC9E46A}" type="datetimeFigureOut">
              <a:rPr lang="en-US" smtClean="0"/>
              <a:t>8/28/2017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3D4CC9-0684-4CD8-90D0-AD9CABEFA100}" type="slidenum">
              <a:rPr lang="en-US" smtClean="0"/>
              <a:t>‹#›</a:t>
            </a:fld>
            <a:endParaRPr lang="en-US"/>
          </a:p>
        </p:txBody>
      </p:sp>
    </p:spTree>
    <p:extLst>
      <p:ext uri="{BB962C8B-B14F-4D97-AF65-F5344CB8AC3E}">
        <p14:creationId xmlns:p14="http://schemas.microsoft.com/office/powerpoint/2010/main" val="1916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shp.org/?page=2017AAAgend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acebook.com/pittsshp/"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effectLst>
                  <a:outerShdw blurRad="38100" dist="38100" dir="2700000" algn="tl">
                    <a:srgbClr val="000000">
                      <a:alpha val="43137"/>
                    </a:srgbClr>
                  </a:outerShdw>
                </a:effectLst>
              </a:rPr>
              <a:t>SSHP</a:t>
            </a:r>
          </a:p>
        </p:txBody>
      </p:sp>
      <p:sp>
        <p:nvSpPr>
          <p:cNvPr id="3" name="Subtitle 2"/>
          <p:cNvSpPr>
            <a:spLocks noGrp="1"/>
          </p:cNvSpPr>
          <p:nvPr>
            <p:ph type="subTitle" idx="1"/>
          </p:nvPr>
        </p:nvSpPr>
        <p:spPr>
          <a:xfrm>
            <a:off x="562708" y="4050833"/>
            <a:ext cx="8711295" cy="1096899"/>
          </a:xfrm>
          <a:solidFill>
            <a:schemeClr val="bg1"/>
          </a:solidFill>
        </p:spPr>
        <p:txBody>
          <a:bodyPr>
            <a:normAutofit/>
          </a:bodyPr>
          <a:lstStyle/>
          <a:p>
            <a:r>
              <a:rPr lang="en-US" sz="3200" dirty="0">
                <a:ln w="254000">
                  <a:solidFill>
                    <a:schemeClr val="accent1">
                      <a:alpha val="0"/>
                    </a:schemeClr>
                  </a:solidFill>
                </a:ln>
                <a:solidFill>
                  <a:schemeClr val="accent1"/>
                </a:solidFill>
                <a:effectLst>
                  <a:outerShdw blurRad="50800" dist="38100" dir="5400000" algn="t" rotWithShape="0">
                    <a:schemeClr val="accent2">
                      <a:lumMod val="75000"/>
                      <a:alpha val="40000"/>
                    </a:schemeClr>
                  </a:outerShdw>
                </a:effectLst>
              </a:rPr>
              <a:t>S</a:t>
            </a:r>
            <a:r>
              <a:rPr lang="en-US" sz="3200" dirty="0">
                <a:solidFill>
                  <a:schemeClr val="accent2">
                    <a:lumMod val="75000"/>
                  </a:schemeClr>
                </a:solidFill>
                <a:effectLst>
                  <a:outerShdw blurRad="50800" dist="38100" dir="5400000" algn="t" rotWithShape="0">
                    <a:schemeClr val="accent2">
                      <a:lumMod val="75000"/>
                      <a:alpha val="40000"/>
                    </a:schemeClr>
                  </a:outerShdw>
                </a:effectLst>
              </a:rPr>
              <a:t>tudent </a:t>
            </a:r>
            <a:r>
              <a:rPr lang="en-US" sz="3200" dirty="0">
                <a:solidFill>
                  <a:schemeClr val="accent1"/>
                </a:solidFill>
                <a:effectLst>
                  <a:outerShdw blurRad="50800" dist="38100" dir="5400000" algn="t" rotWithShape="0">
                    <a:schemeClr val="accent2">
                      <a:lumMod val="75000"/>
                      <a:alpha val="40000"/>
                    </a:schemeClr>
                  </a:outerShdw>
                </a:effectLst>
              </a:rPr>
              <a:t>S</a:t>
            </a:r>
            <a:r>
              <a:rPr lang="en-US" sz="3200" dirty="0">
                <a:solidFill>
                  <a:schemeClr val="accent2">
                    <a:lumMod val="75000"/>
                  </a:schemeClr>
                </a:solidFill>
                <a:effectLst>
                  <a:outerShdw blurRad="50800" dist="38100" dir="5400000" algn="t" rotWithShape="0">
                    <a:schemeClr val="accent2">
                      <a:lumMod val="75000"/>
                      <a:alpha val="40000"/>
                    </a:schemeClr>
                  </a:outerShdw>
                </a:effectLst>
              </a:rPr>
              <a:t>ociety of </a:t>
            </a:r>
            <a:r>
              <a:rPr lang="en-US" sz="3200" dirty="0">
                <a:solidFill>
                  <a:schemeClr val="accent1"/>
                </a:solidFill>
                <a:effectLst>
                  <a:outerShdw blurRad="50800" dist="38100" dir="5400000" algn="t" rotWithShape="0">
                    <a:schemeClr val="accent2">
                      <a:lumMod val="75000"/>
                      <a:alpha val="40000"/>
                    </a:schemeClr>
                  </a:outerShdw>
                </a:effectLst>
              </a:rPr>
              <a:t>H</a:t>
            </a:r>
            <a:r>
              <a:rPr lang="en-US" sz="3200" dirty="0">
                <a:solidFill>
                  <a:schemeClr val="accent2">
                    <a:lumMod val="75000"/>
                  </a:schemeClr>
                </a:solidFill>
                <a:effectLst>
                  <a:outerShdw blurRad="50800" dist="38100" dir="5400000" algn="t" rotWithShape="0">
                    <a:schemeClr val="accent2">
                      <a:lumMod val="75000"/>
                      <a:alpha val="40000"/>
                    </a:schemeClr>
                  </a:outerShdw>
                </a:effectLst>
              </a:rPr>
              <a:t>ealth-System </a:t>
            </a:r>
            <a:r>
              <a:rPr lang="en-US" sz="3200" dirty="0">
                <a:solidFill>
                  <a:schemeClr val="accent1"/>
                </a:solidFill>
                <a:effectLst>
                  <a:outerShdw blurRad="50800" dist="38100" dir="5400000" algn="t" rotWithShape="0">
                    <a:schemeClr val="accent2">
                      <a:lumMod val="75000"/>
                      <a:alpha val="40000"/>
                    </a:schemeClr>
                  </a:outerShdw>
                </a:effectLst>
              </a:rPr>
              <a:t>P</a:t>
            </a:r>
            <a:r>
              <a:rPr lang="en-US" sz="3200" dirty="0">
                <a:solidFill>
                  <a:schemeClr val="accent2">
                    <a:lumMod val="75000"/>
                  </a:schemeClr>
                </a:solidFill>
                <a:effectLst>
                  <a:outerShdw blurRad="50800" dist="38100" dir="5400000" algn="t" rotWithShape="0">
                    <a:schemeClr val="accent2">
                      <a:lumMod val="75000"/>
                      <a:alpha val="40000"/>
                    </a:schemeClr>
                  </a:outerShdw>
                </a:effectLst>
              </a:rPr>
              <a:t>harmacists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5725" b="24134"/>
          <a:stretch/>
        </p:blipFill>
        <p:spPr>
          <a:xfrm>
            <a:off x="367152" y="4894945"/>
            <a:ext cx="3543666" cy="1604379"/>
          </a:xfrm>
          <a:prstGeom prst="rect">
            <a:avLst/>
          </a:prstGeom>
        </p:spPr>
      </p:pic>
    </p:spTree>
    <p:extLst>
      <p:ext uri="{BB962C8B-B14F-4D97-AF65-F5344CB8AC3E}">
        <p14:creationId xmlns:p14="http://schemas.microsoft.com/office/powerpoint/2010/main" val="405931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ASHP Mid-Year Conference 2017</a:t>
            </a:r>
          </a:p>
        </p:txBody>
      </p:sp>
      <p:sp>
        <p:nvSpPr>
          <p:cNvPr id="3" name="Content Placeholder 2"/>
          <p:cNvSpPr>
            <a:spLocks noGrp="1"/>
          </p:cNvSpPr>
          <p:nvPr>
            <p:ph idx="1"/>
          </p:nvPr>
        </p:nvSpPr>
        <p:spPr>
          <a:xfrm>
            <a:off x="677334" y="1723267"/>
            <a:ext cx="8596668" cy="4359481"/>
          </a:xfrm>
        </p:spPr>
        <p:txBody>
          <a:bodyPr>
            <a:normAutofit fontScale="92500" lnSpcReduction="20000"/>
          </a:bodyPr>
          <a:lstStyle/>
          <a:p>
            <a:r>
              <a:rPr lang="en-US" sz="2400" dirty="0">
                <a:solidFill>
                  <a:schemeClr val="accent2"/>
                </a:solidFill>
              </a:rPr>
              <a:t>December 3-7</a:t>
            </a:r>
          </a:p>
          <a:p>
            <a:r>
              <a:rPr lang="en-US" sz="2400" dirty="0">
                <a:solidFill>
                  <a:schemeClr val="accent2"/>
                </a:solidFill>
              </a:rPr>
              <a:t>Orlando, Florida</a:t>
            </a:r>
          </a:p>
          <a:p>
            <a:endParaRPr lang="en-US" sz="2400" dirty="0"/>
          </a:p>
          <a:p>
            <a:r>
              <a:rPr lang="en-US" sz="2400" dirty="0">
                <a:solidFill>
                  <a:schemeClr val="accent2"/>
                </a:solidFill>
              </a:rPr>
              <a:t>What is Mid-Year?</a:t>
            </a:r>
          </a:p>
          <a:p>
            <a:pPr lvl="1"/>
            <a:r>
              <a:rPr lang="en-US" sz="2000" dirty="0"/>
              <a:t> “</a:t>
            </a:r>
            <a:r>
              <a:rPr lang="en-US" sz="2000" b="1" dirty="0"/>
              <a:t>The ASHP Midyear Clinical Meeting is the largest gathering of pharmacists in the world. With its focus on improving patient care, the meeting is attended by more than 20,000 pharmacy professionals from 86 countries.” –ASHP.org</a:t>
            </a:r>
          </a:p>
          <a:p>
            <a:pPr lvl="1"/>
            <a:r>
              <a:rPr lang="en-US" sz="2000" b="1" dirty="0"/>
              <a:t>Additional Activities include: Poster Presentations + Case Studies </a:t>
            </a:r>
          </a:p>
          <a:p>
            <a:pPr marL="457200" lvl="1" indent="0">
              <a:buNone/>
            </a:pPr>
            <a:endParaRPr lang="en-US" sz="2000" b="1" dirty="0"/>
          </a:p>
          <a:p>
            <a:r>
              <a:rPr lang="en-US" sz="2400" b="1" dirty="0">
                <a:solidFill>
                  <a:schemeClr val="accent2"/>
                </a:solidFill>
              </a:rPr>
              <a:t>Guest Speaker for 2017…</a:t>
            </a:r>
          </a:p>
          <a:p>
            <a:pPr lvl="1"/>
            <a:r>
              <a:rPr lang="en-US" sz="2000" b="1" dirty="0">
                <a:solidFill>
                  <a:schemeClr val="accent1"/>
                </a:solidFill>
              </a:rPr>
              <a:t>MICHELLE OBAMA!</a:t>
            </a:r>
          </a:p>
          <a:p>
            <a:pPr lvl="1"/>
            <a:endParaRPr lang="en-US" dirty="0"/>
          </a:p>
        </p:txBody>
      </p:sp>
    </p:spTree>
    <p:extLst>
      <p:ext uri="{BB962C8B-B14F-4D97-AF65-F5344CB8AC3E}">
        <p14:creationId xmlns:p14="http://schemas.microsoft.com/office/powerpoint/2010/main" val="40926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64" y="265044"/>
            <a:ext cx="8596668" cy="1320800"/>
          </a:xfrm>
        </p:spPr>
        <p:txBody>
          <a:bodyPr/>
          <a:lstStyle/>
          <a:p>
            <a:r>
              <a:rPr lang="en-US" dirty="0"/>
              <a:t>PSHP: Getting Involved on a State Level</a:t>
            </a:r>
          </a:p>
        </p:txBody>
      </p:sp>
      <p:sp>
        <p:nvSpPr>
          <p:cNvPr id="3" name="Content Placeholder 2"/>
          <p:cNvSpPr>
            <a:spLocks noGrp="1"/>
          </p:cNvSpPr>
          <p:nvPr>
            <p:ph idx="1"/>
          </p:nvPr>
        </p:nvSpPr>
        <p:spPr>
          <a:xfrm>
            <a:off x="703838" y="923236"/>
            <a:ext cx="8596668" cy="5220872"/>
          </a:xfrm>
        </p:spPr>
        <p:txBody>
          <a:bodyPr>
            <a:noAutofit/>
          </a:bodyPr>
          <a:lstStyle/>
          <a:p>
            <a:r>
              <a:rPr lang="en-US" sz="2000" dirty="0"/>
              <a:t>Pennsylvania Society of Health-System Pharmacists</a:t>
            </a:r>
          </a:p>
          <a:p>
            <a:r>
              <a:rPr lang="en-US" sz="2000" dirty="0"/>
              <a:t>State Affiliate to Pitt!</a:t>
            </a:r>
          </a:p>
          <a:p>
            <a:r>
              <a:rPr lang="en-US" sz="2000" dirty="0"/>
              <a:t>Membership Fees: </a:t>
            </a:r>
            <a:r>
              <a:rPr lang="en-US" sz="2000" dirty="0">
                <a:solidFill>
                  <a:schemeClr val="accent2"/>
                </a:solidFill>
              </a:rPr>
              <a:t>$28</a:t>
            </a:r>
          </a:p>
          <a:p>
            <a:endParaRPr lang="en-US" sz="100" dirty="0"/>
          </a:p>
          <a:p>
            <a:r>
              <a:rPr lang="en-US" sz="2400" dirty="0">
                <a:solidFill>
                  <a:schemeClr val="accent2"/>
                </a:solidFill>
              </a:rPr>
              <a:t>PSHP Residency Showcase</a:t>
            </a:r>
          </a:p>
          <a:p>
            <a:pPr lvl="1"/>
            <a:r>
              <a:rPr lang="en-US" sz="2000" dirty="0">
                <a:solidFill>
                  <a:schemeClr val="accent1">
                    <a:lumMod val="50000"/>
                  </a:schemeClr>
                </a:solidFill>
              </a:rPr>
              <a:t>What?  </a:t>
            </a:r>
            <a:r>
              <a:rPr lang="en-US" sz="2000" dirty="0"/>
              <a:t>Residency Showcase, Poster Presentation, Clinical Jeopardy Tournament, </a:t>
            </a:r>
            <a:r>
              <a:rPr lang="en-US" sz="2000" dirty="0" err="1"/>
              <a:t>etc</a:t>
            </a:r>
            <a:endParaRPr lang="en-US" sz="2000" dirty="0"/>
          </a:p>
          <a:p>
            <a:pPr lvl="1"/>
            <a:r>
              <a:rPr lang="en-US" sz="2000" dirty="0">
                <a:solidFill>
                  <a:schemeClr val="accent1">
                    <a:lumMod val="50000"/>
                  </a:schemeClr>
                </a:solidFill>
              </a:rPr>
              <a:t>When?  </a:t>
            </a:r>
            <a:r>
              <a:rPr lang="en-US" sz="2000" dirty="0">
                <a:solidFill>
                  <a:schemeClr val="accent2"/>
                </a:solidFill>
              </a:rPr>
              <a:t>October 11-13</a:t>
            </a:r>
          </a:p>
          <a:p>
            <a:pPr lvl="2"/>
            <a:r>
              <a:rPr lang="en-US" sz="1800" dirty="0">
                <a:solidFill>
                  <a:schemeClr val="accent2"/>
                </a:solidFill>
              </a:rPr>
              <a:t>Students do not have to attend all 3 days! Only Thursday the 11</a:t>
            </a:r>
            <a:r>
              <a:rPr lang="en-US" sz="1800" baseline="30000" dirty="0">
                <a:solidFill>
                  <a:schemeClr val="accent2"/>
                </a:solidFill>
              </a:rPr>
              <a:t>th</a:t>
            </a:r>
            <a:r>
              <a:rPr lang="en-US" sz="1800" dirty="0">
                <a:solidFill>
                  <a:schemeClr val="accent2"/>
                </a:solidFill>
              </a:rPr>
              <a:t> is necessary</a:t>
            </a:r>
          </a:p>
          <a:p>
            <a:pPr lvl="1"/>
            <a:r>
              <a:rPr lang="en-US" sz="2000" dirty="0">
                <a:solidFill>
                  <a:schemeClr val="accent1">
                    <a:lumMod val="50000"/>
                  </a:schemeClr>
                </a:solidFill>
              </a:rPr>
              <a:t>Where? </a:t>
            </a:r>
            <a:r>
              <a:rPr lang="en-US" sz="2000" dirty="0">
                <a:solidFill>
                  <a:schemeClr val="accent2"/>
                </a:solidFill>
              </a:rPr>
              <a:t>Seven Springs Mountain Resort </a:t>
            </a:r>
            <a:r>
              <a:rPr lang="en-US" sz="2000" dirty="0"/>
              <a:t>(about an hour from Pitt)</a:t>
            </a:r>
          </a:p>
          <a:p>
            <a:pPr lvl="1"/>
            <a:r>
              <a:rPr lang="en-US" sz="2000" dirty="0">
                <a:solidFill>
                  <a:schemeClr val="accent1">
                    <a:lumMod val="50000"/>
                  </a:schemeClr>
                </a:solidFill>
              </a:rPr>
              <a:t>Who? </a:t>
            </a:r>
            <a:r>
              <a:rPr lang="en-US" sz="2000" dirty="0"/>
              <a:t>Pharmacy student from all classes, highly recommended for P3s</a:t>
            </a:r>
          </a:p>
          <a:p>
            <a:pPr lvl="1"/>
            <a:r>
              <a:rPr lang="en-US" sz="2000" dirty="0">
                <a:solidFill>
                  <a:schemeClr val="accent1">
                    <a:lumMod val="50000"/>
                  </a:schemeClr>
                </a:solidFill>
              </a:rPr>
              <a:t>How much? </a:t>
            </a:r>
            <a:r>
              <a:rPr lang="en-US" sz="2000" dirty="0">
                <a:solidFill>
                  <a:schemeClr val="accent2"/>
                </a:solidFill>
              </a:rPr>
              <a:t>$39 </a:t>
            </a:r>
            <a:r>
              <a:rPr lang="en-US" sz="2000" dirty="0"/>
              <a:t>for non-member, </a:t>
            </a:r>
            <a:r>
              <a:rPr lang="en-US" sz="2000" dirty="0">
                <a:solidFill>
                  <a:schemeClr val="accent2"/>
                </a:solidFill>
              </a:rPr>
              <a:t>$19 </a:t>
            </a:r>
            <a:r>
              <a:rPr lang="en-US" sz="2000" dirty="0"/>
              <a:t>with PSHP membership</a:t>
            </a:r>
          </a:p>
          <a:p>
            <a:pPr lvl="2"/>
            <a:r>
              <a:rPr lang="en-US" sz="1800" dirty="0">
                <a:solidFill>
                  <a:schemeClr val="accent2"/>
                </a:solidFill>
              </a:rPr>
              <a:t>Sign up today:  </a:t>
            </a:r>
            <a:r>
              <a:rPr lang="en-US" sz="1800" dirty="0">
                <a:hlinkClick r:id="rId2"/>
              </a:rPr>
              <a:t>http://www.pshp.org/?page=2017AAAgenda</a:t>
            </a:r>
            <a:endParaRPr lang="en-US" sz="1800" dirty="0"/>
          </a:p>
          <a:p>
            <a:pPr lvl="2"/>
            <a:endParaRPr lang="en-US" sz="1800" dirty="0"/>
          </a:p>
        </p:txBody>
      </p:sp>
    </p:spTree>
    <p:extLst>
      <p:ext uri="{BB962C8B-B14F-4D97-AF65-F5344CB8AC3E}">
        <p14:creationId xmlns:p14="http://schemas.microsoft.com/office/powerpoint/2010/main" val="4124256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1575"/>
          </a:xfrm>
        </p:spPr>
        <p:txBody>
          <a:bodyPr>
            <a:normAutofit/>
          </a:bodyPr>
          <a:lstStyle/>
          <a:p>
            <a:r>
              <a:rPr lang="en-US" sz="4400" dirty="0"/>
              <a:t>SSHP at Pitt: Executive Board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8578636"/>
              </p:ext>
            </p:extLst>
          </p:nvPr>
        </p:nvGraphicFramePr>
        <p:xfrm>
          <a:off x="677334" y="1668219"/>
          <a:ext cx="8888168" cy="4043264"/>
        </p:xfrm>
        <a:graphic>
          <a:graphicData uri="http://schemas.openxmlformats.org/drawingml/2006/table">
            <a:tbl>
              <a:tblPr firstRow="1" bandRow="1">
                <a:tableStyleId>{5C22544A-7EE6-4342-B048-85BDC9FD1C3A}</a:tableStyleId>
              </a:tblPr>
              <a:tblGrid>
                <a:gridCol w="4444084">
                  <a:extLst>
                    <a:ext uri="{9D8B030D-6E8A-4147-A177-3AD203B41FA5}">
                      <a16:colId xmlns:a16="http://schemas.microsoft.com/office/drawing/2014/main" val="3269390219"/>
                    </a:ext>
                  </a:extLst>
                </a:gridCol>
                <a:gridCol w="4444084">
                  <a:extLst>
                    <a:ext uri="{9D8B030D-6E8A-4147-A177-3AD203B41FA5}">
                      <a16:colId xmlns:a16="http://schemas.microsoft.com/office/drawing/2014/main" val="104481019"/>
                    </a:ext>
                  </a:extLst>
                </a:gridCol>
              </a:tblGrid>
              <a:tr h="505408">
                <a:tc>
                  <a:txBody>
                    <a:bodyPr/>
                    <a:lstStyle/>
                    <a:p>
                      <a:r>
                        <a:rPr lang="en-US" dirty="0"/>
                        <a:t>President</a:t>
                      </a:r>
                    </a:p>
                  </a:txBody>
                  <a:tcPr/>
                </a:tc>
                <a:tc>
                  <a:txBody>
                    <a:bodyPr/>
                    <a:lstStyle/>
                    <a:p>
                      <a:r>
                        <a:rPr lang="en-US" dirty="0"/>
                        <a:t>Rachel </a:t>
                      </a:r>
                      <a:r>
                        <a:rPr lang="en-US" dirty="0" err="1"/>
                        <a:t>Cartus</a:t>
                      </a:r>
                      <a:endParaRPr lang="en-US" dirty="0"/>
                    </a:p>
                  </a:txBody>
                  <a:tcPr/>
                </a:tc>
                <a:extLst>
                  <a:ext uri="{0D108BD9-81ED-4DB2-BD59-A6C34878D82A}">
                    <a16:rowId xmlns:a16="http://schemas.microsoft.com/office/drawing/2014/main" val="141940783"/>
                  </a:ext>
                </a:extLst>
              </a:tr>
              <a:tr h="505408">
                <a:tc>
                  <a:txBody>
                    <a:bodyPr/>
                    <a:lstStyle/>
                    <a:p>
                      <a:r>
                        <a:rPr lang="en-US" dirty="0"/>
                        <a:t>President-Elect</a:t>
                      </a:r>
                    </a:p>
                  </a:txBody>
                  <a:tcPr/>
                </a:tc>
                <a:tc>
                  <a:txBody>
                    <a:bodyPr/>
                    <a:lstStyle/>
                    <a:p>
                      <a:r>
                        <a:rPr lang="en-US" dirty="0"/>
                        <a:t>Caylee Sams</a:t>
                      </a:r>
                    </a:p>
                  </a:txBody>
                  <a:tcPr/>
                </a:tc>
                <a:extLst>
                  <a:ext uri="{0D108BD9-81ED-4DB2-BD59-A6C34878D82A}">
                    <a16:rowId xmlns:a16="http://schemas.microsoft.com/office/drawing/2014/main" val="2095563439"/>
                  </a:ext>
                </a:extLst>
              </a:tr>
              <a:tr h="505408">
                <a:tc>
                  <a:txBody>
                    <a:bodyPr/>
                    <a:lstStyle/>
                    <a:p>
                      <a:r>
                        <a:rPr lang="en-US" dirty="0"/>
                        <a:t>Vice-President</a:t>
                      </a:r>
                    </a:p>
                  </a:txBody>
                  <a:tcPr/>
                </a:tc>
                <a:tc>
                  <a:txBody>
                    <a:bodyPr/>
                    <a:lstStyle/>
                    <a:p>
                      <a:r>
                        <a:rPr lang="en-US" dirty="0"/>
                        <a:t>Jessica </a:t>
                      </a:r>
                      <a:r>
                        <a:rPr lang="en-US" dirty="0" err="1"/>
                        <a:t>Chmielinski</a:t>
                      </a:r>
                      <a:endParaRPr lang="en-US" dirty="0"/>
                    </a:p>
                  </a:txBody>
                  <a:tcPr/>
                </a:tc>
                <a:extLst>
                  <a:ext uri="{0D108BD9-81ED-4DB2-BD59-A6C34878D82A}">
                    <a16:rowId xmlns:a16="http://schemas.microsoft.com/office/drawing/2014/main" val="130360237"/>
                  </a:ext>
                </a:extLst>
              </a:tr>
              <a:tr h="505408">
                <a:tc>
                  <a:txBody>
                    <a:bodyPr/>
                    <a:lstStyle/>
                    <a:p>
                      <a:r>
                        <a:rPr lang="en-US" dirty="0"/>
                        <a:t>Business Manager</a:t>
                      </a:r>
                    </a:p>
                  </a:txBody>
                  <a:tcPr/>
                </a:tc>
                <a:tc>
                  <a:txBody>
                    <a:bodyPr/>
                    <a:lstStyle/>
                    <a:p>
                      <a:r>
                        <a:rPr lang="en-US" dirty="0"/>
                        <a:t>Kiana Green</a:t>
                      </a:r>
                    </a:p>
                  </a:txBody>
                  <a:tcPr/>
                </a:tc>
                <a:extLst>
                  <a:ext uri="{0D108BD9-81ED-4DB2-BD59-A6C34878D82A}">
                    <a16:rowId xmlns:a16="http://schemas.microsoft.com/office/drawing/2014/main" val="621700438"/>
                  </a:ext>
                </a:extLst>
              </a:tr>
              <a:tr h="505408">
                <a:tc>
                  <a:txBody>
                    <a:bodyPr/>
                    <a:lstStyle/>
                    <a:p>
                      <a:r>
                        <a:rPr lang="en-US" dirty="0"/>
                        <a:t>Professional Project</a:t>
                      </a:r>
                      <a:r>
                        <a:rPr lang="en-US" baseline="0" dirty="0"/>
                        <a:t> Chair</a:t>
                      </a:r>
                      <a:endParaRPr lang="en-US" dirty="0"/>
                    </a:p>
                  </a:txBody>
                  <a:tcPr/>
                </a:tc>
                <a:tc>
                  <a:txBody>
                    <a:bodyPr/>
                    <a:lstStyle/>
                    <a:p>
                      <a:r>
                        <a:rPr lang="en-US" dirty="0" err="1"/>
                        <a:t>Shrey</a:t>
                      </a:r>
                      <a:r>
                        <a:rPr lang="en-US" dirty="0"/>
                        <a:t> Parekh</a:t>
                      </a:r>
                    </a:p>
                  </a:txBody>
                  <a:tcPr/>
                </a:tc>
                <a:extLst>
                  <a:ext uri="{0D108BD9-81ED-4DB2-BD59-A6C34878D82A}">
                    <a16:rowId xmlns:a16="http://schemas.microsoft.com/office/drawing/2014/main" val="3638129951"/>
                  </a:ext>
                </a:extLst>
              </a:tr>
              <a:tr h="505408">
                <a:tc>
                  <a:txBody>
                    <a:bodyPr/>
                    <a:lstStyle/>
                    <a:p>
                      <a:r>
                        <a:rPr lang="en-US" dirty="0"/>
                        <a:t>Professional</a:t>
                      </a:r>
                      <a:r>
                        <a:rPr lang="en-US" baseline="0" dirty="0"/>
                        <a:t> Project Chair-Elect</a:t>
                      </a:r>
                      <a:endParaRPr lang="en-US" dirty="0"/>
                    </a:p>
                  </a:txBody>
                  <a:tcPr/>
                </a:tc>
                <a:tc>
                  <a:txBody>
                    <a:bodyPr/>
                    <a:lstStyle/>
                    <a:p>
                      <a:r>
                        <a:rPr lang="en-US" dirty="0" err="1"/>
                        <a:t>Funto</a:t>
                      </a:r>
                      <a:r>
                        <a:rPr lang="en-US" dirty="0"/>
                        <a:t> </a:t>
                      </a:r>
                      <a:r>
                        <a:rPr lang="en-US" dirty="0" err="1"/>
                        <a:t>Babalola</a:t>
                      </a:r>
                      <a:endParaRPr lang="en-US" dirty="0"/>
                    </a:p>
                  </a:txBody>
                  <a:tcPr/>
                </a:tc>
                <a:extLst>
                  <a:ext uri="{0D108BD9-81ED-4DB2-BD59-A6C34878D82A}">
                    <a16:rowId xmlns:a16="http://schemas.microsoft.com/office/drawing/2014/main" val="2567485632"/>
                  </a:ext>
                </a:extLst>
              </a:tr>
              <a:tr h="505408">
                <a:tc>
                  <a:txBody>
                    <a:bodyPr/>
                    <a:lstStyle/>
                    <a:p>
                      <a:r>
                        <a:rPr lang="en-US" dirty="0"/>
                        <a:t>Career Development Co-Chairs</a:t>
                      </a:r>
                    </a:p>
                  </a:txBody>
                  <a:tcPr/>
                </a:tc>
                <a:tc>
                  <a:txBody>
                    <a:bodyPr/>
                    <a:lstStyle/>
                    <a:p>
                      <a:r>
                        <a:rPr lang="en-US" dirty="0"/>
                        <a:t>Hannah </a:t>
                      </a:r>
                      <a:r>
                        <a:rPr lang="en-US" dirty="0" err="1"/>
                        <a:t>Akerberg</a:t>
                      </a:r>
                      <a:r>
                        <a:rPr lang="en-US" baseline="0" dirty="0"/>
                        <a:t> and Domenica </a:t>
                      </a:r>
                      <a:r>
                        <a:rPr lang="en-US" baseline="0" dirty="0" err="1"/>
                        <a:t>Ricciuti</a:t>
                      </a:r>
                      <a:endParaRPr lang="en-US" dirty="0"/>
                    </a:p>
                  </a:txBody>
                  <a:tcPr/>
                </a:tc>
                <a:extLst>
                  <a:ext uri="{0D108BD9-81ED-4DB2-BD59-A6C34878D82A}">
                    <a16:rowId xmlns:a16="http://schemas.microsoft.com/office/drawing/2014/main" val="370924500"/>
                  </a:ext>
                </a:extLst>
              </a:tr>
              <a:tr h="505408">
                <a:tc>
                  <a:txBody>
                    <a:bodyPr/>
                    <a:lstStyle/>
                    <a:p>
                      <a:r>
                        <a:rPr lang="en-US" dirty="0"/>
                        <a:t>Fundraising Chair</a:t>
                      </a:r>
                    </a:p>
                  </a:txBody>
                  <a:tcPr/>
                </a:tc>
                <a:tc>
                  <a:txBody>
                    <a:bodyPr/>
                    <a:lstStyle/>
                    <a:p>
                      <a:r>
                        <a:rPr lang="en-US" dirty="0"/>
                        <a:t>Cameron</a:t>
                      </a:r>
                      <a:r>
                        <a:rPr lang="en-US" baseline="0" dirty="0"/>
                        <a:t> </a:t>
                      </a:r>
                      <a:r>
                        <a:rPr lang="en-US" baseline="0" dirty="0" err="1"/>
                        <a:t>Karnick</a:t>
                      </a:r>
                      <a:endParaRPr lang="en-US" dirty="0"/>
                    </a:p>
                  </a:txBody>
                  <a:tcPr/>
                </a:tc>
                <a:extLst>
                  <a:ext uri="{0D108BD9-81ED-4DB2-BD59-A6C34878D82A}">
                    <a16:rowId xmlns:a16="http://schemas.microsoft.com/office/drawing/2014/main" val="3863838605"/>
                  </a:ext>
                </a:extLst>
              </a:tr>
            </a:tbl>
          </a:graphicData>
        </a:graphic>
      </p:graphicFrame>
    </p:spTree>
    <p:extLst>
      <p:ext uri="{BB962C8B-B14F-4D97-AF65-F5344CB8AC3E}">
        <p14:creationId xmlns:p14="http://schemas.microsoft.com/office/powerpoint/2010/main" val="200245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595532"/>
            <a:ext cx="9622302" cy="1320800"/>
          </a:xfrm>
        </p:spPr>
        <p:txBody>
          <a:bodyPr>
            <a:normAutofit/>
          </a:bodyPr>
          <a:lstStyle/>
          <a:p>
            <a:r>
              <a:rPr lang="en-US" sz="4000" dirty="0"/>
              <a:t>The Perks of Becoming a Member of SSHP</a:t>
            </a:r>
          </a:p>
        </p:txBody>
      </p:sp>
      <p:sp>
        <p:nvSpPr>
          <p:cNvPr id="3" name="Content Placeholder 2"/>
          <p:cNvSpPr>
            <a:spLocks noGrp="1"/>
          </p:cNvSpPr>
          <p:nvPr>
            <p:ph idx="1"/>
          </p:nvPr>
        </p:nvSpPr>
        <p:spPr>
          <a:xfrm>
            <a:off x="639426" y="1916332"/>
            <a:ext cx="8596668" cy="4605971"/>
          </a:xfrm>
        </p:spPr>
        <p:txBody>
          <a:bodyPr>
            <a:normAutofit/>
          </a:bodyPr>
          <a:lstStyle/>
          <a:p>
            <a:r>
              <a:rPr lang="en-US" sz="2400" dirty="0"/>
              <a:t>Networking and Volunteering Opportunities</a:t>
            </a:r>
          </a:p>
          <a:p>
            <a:r>
              <a:rPr lang="en-US" sz="2400" dirty="0"/>
              <a:t>Leadership Positions</a:t>
            </a:r>
          </a:p>
          <a:p>
            <a:pPr lvl="1"/>
            <a:r>
              <a:rPr lang="en-US" sz="2000" dirty="0">
                <a:sym typeface="Wingdings" panose="05000000000000000000" pitchFamily="2" charset="2"/>
              </a:rPr>
              <a:t>P1 Student Representative</a:t>
            </a:r>
          </a:p>
          <a:p>
            <a:pPr lvl="1"/>
            <a:r>
              <a:rPr lang="en-US" sz="2000" dirty="0">
                <a:sym typeface="Wingdings" panose="05000000000000000000" pitchFamily="2" charset="2"/>
              </a:rPr>
              <a:t>Professional Project Committees </a:t>
            </a:r>
          </a:p>
          <a:p>
            <a:r>
              <a:rPr lang="en-US" sz="2400" dirty="0">
                <a:sym typeface="Wingdings" panose="05000000000000000000" pitchFamily="2" charset="2"/>
              </a:rPr>
              <a:t>Career Development and Exposure</a:t>
            </a:r>
          </a:p>
          <a:p>
            <a:pPr lvl="1"/>
            <a:r>
              <a:rPr lang="en-US" sz="2000" dirty="0">
                <a:sym typeface="Wingdings" panose="05000000000000000000" pitchFamily="2" charset="2"/>
              </a:rPr>
              <a:t>Clinical Skills Competition (more information to come)</a:t>
            </a:r>
          </a:p>
          <a:p>
            <a:pPr lvl="1"/>
            <a:r>
              <a:rPr lang="en-US" sz="2000" dirty="0">
                <a:sym typeface="Wingdings" panose="05000000000000000000" pitchFamily="2" charset="2"/>
              </a:rPr>
              <a:t>Guest and Faculty Lectures</a:t>
            </a:r>
          </a:p>
          <a:p>
            <a:pPr lvl="1"/>
            <a:r>
              <a:rPr lang="en-US" sz="2000" dirty="0">
                <a:sym typeface="Wingdings" panose="05000000000000000000" pitchFamily="2" charset="2"/>
              </a:rPr>
              <a:t>Residency Preparation</a:t>
            </a:r>
            <a:endParaRPr lang="en-US" sz="2000" dirty="0"/>
          </a:p>
        </p:txBody>
      </p:sp>
    </p:spTree>
    <p:extLst>
      <p:ext uri="{BB962C8B-B14F-4D97-AF65-F5344CB8AC3E}">
        <p14:creationId xmlns:p14="http://schemas.microsoft.com/office/powerpoint/2010/main" val="294037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SSHP Membership Information</a:t>
            </a:r>
          </a:p>
        </p:txBody>
      </p:sp>
      <p:sp>
        <p:nvSpPr>
          <p:cNvPr id="3" name="Content Placeholder 2"/>
          <p:cNvSpPr>
            <a:spLocks noGrp="1"/>
          </p:cNvSpPr>
          <p:nvPr>
            <p:ph idx="1"/>
          </p:nvPr>
        </p:nvSpPr>
        <p:spPr>
          <a:xfrm>
            <a:off x="412290" y="1564241"/>
            <a:ext cx="8596668" cy="4810055"/>
          </a:xfrm>
        </p:spPr>
        <p:txBody>
          <a:bodyPr>
            <a:normAutofit fontScale="77500" lnSpcReduction="20000"/>
          </a:bodyPr>
          <a:lstStyle/>
          <a:p>
            <a:r>
              <a:rPr lang="en-US" sz="2900" dirty="0"/>
              <a:t>When can you join SSHP?</a:t>
            </a:r>
          </a:p>
          <a:p>
            <a:pPr lvl="1"/>
            <a:r>
              <a:rPr lang="en-US" sz="2600" dirty="0">
                <a:solidFill>
                  <a:schemeClr val="accent2"/>
                </a:solidFill>
              </a:rPr>
              <a:t>P1 year!</a:t>
            </a:r>
          </a:p>
          <a:p>
            <a:pPr marL="457200" lvl="1" indent="0">
              <a:buNone/>
            </a:pPr>
            <a:endParaRPr lang="en-US" sz="2600" dirty="0">
              <a:solidFill>
                <a:schemeClr val="accent2"/>
              </a:solidFill>
            </a:endParaRPr>
          </a:p>
          <a:p>
            <a:r>
              <a:rPr lang="en-US" sz="2900" dirty="0"/>
              <a:t>What is the cost of membership?</a:t>
            </a:r>
          </a:p>
          <a:p>
            <a:pPr lvl="1"/>
            <a:r>
              <a:rPr lang="en-US" sz="2600" dirty="0"/>
              <a:t>$10 for SSHP membership</a:t>
            </a:r>
          </a:p>
          <a:p>
            <a:pPr marL="457200" lvl="1" indent="0">
              <a:buNone/>
            </a:pPr>
            <a:endParaRPr lang="en-US" sz="2600" dirty="0"/>
          </a:p>
          <a:p>
            <a:pPr lvl="1"/>
            <a:r>
              <a:rPr lang="en-US" sz="2600" dirty="0"/>
              <a:t>$28 for PSHP </a:t>
            </a:r>
            <a:r>
              <a:rPr lang="en-US" sz="2600" dirty="0" err="1"/>
              <a:t>memberhsip</a:t>
            </a:r>
            <a:endParaRPr lang="en-US" sz="2600" dirty="0"/>
          </a:p>
          <a:p>
            <a:pPr lvl="1"/>
            <a:endParaRPr lang="en-US" sz="2600" dirty="0"/>
          </a:p>
          <a:p>
            <a:pPr lvl="1"/>
            <a:r>
              <a:rPr lang="en-US" sz="2600" dirty="0"/>
              <a:t>$50 for ASHP National membership</a:t>
            </a:r>
          </a:p>
          <a:p>
            <a:pPr marL="457200" lvl="1" indent="0">
              <a:buNone/>
            </a:pPr>
            <a:endParaRPr lang="en-US" sz="2300" dirty="0"/>
          </a:p>
          <a:p>
            <a:r>
              <a:rPr lang="en-US" sz="2900" dirty="0"/>
              <a:t>Deadline for membership form/dues: </a:t>
            </a:r>
            <a:r>
              <a:rPr lang="en-US" sz="2900" u="sng" dirty="0"/>
              <a:t>Tuesday, September 19</a:t>
            </a:r>
            <a:r>
              <a:rPr lang="en-US" sz="2900" u="sng" baseline="30000" dirty="0"/>
              <a:t>th</a:t>
            </a:r>
            <a:endParaRPr lang="en-US" sz="2900" u="sng" dirty="0"/>
          </a:p>
          <a:p>
            <a:pPr lvl="1"/>
            <a:r>
              <a:rPr lang="en-US" sz="2900" dirty="0">
                <a:solidFill>
                  <a:schemeClr val="accent2"/>
                </a:solidFill>
              </a:rPr>
              <a:t>Turn membership forms into: Caylee Sams or any SSHP officer in your respective classes!</a:t>
            </a:r>
          </a:p>
          <a:p>
            <a:endParaRPr lang="en-US" dirty="0"/>
          </a:p>
          <a:p>
            <a:endParaRPr lang="en-US" dirty="0"/>
          </a:p>
        </p:txBody>
      </p:sp>
    </p:spTree>
    <p:extLst>
      <p:ext uri="{BB962C8B-B14F-4D97-AF65-F5344CB8AC3E}">
        <p14:creationId xmlns:p14="http://schemas.microsoft.com/office/powerpoint/2010/main" val="36157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5CD9FF-F8E5-45EE-AC5C-D129A69949D3}"/>
              </a:ext>
            </a:extLst>
          </p:cNvPr>
          <p:cNvSpPr/>
          <p:nvPr/>
        </p:nvSpPr>
        <p:spPr>
          <a:xfrm>
            <a:off x="1456266" y="254000"/>
            <a:ext cx="8314267" cy="4093428"/>
          </a:xfrm>
          <a:prstGeom prst="rect">
            <a:avLst/>
          </a:prstGeom>
        </p:spPr>
        <p:txBody>
          <a:bodyPr wrap="square">
            <a:spAutoFit/>
          </a:bodyPr>
          <a:lstStyle/>
          <a:p>
            <a:pPr algn="ctr"/>
            <a:r>
              <a:rPr lang="en-US" sz="4400" b="1" dirty="0">
                <a:solidFill>
                  <a:srgbClr val="F2760E"/>
                </a:solidFill>
                <a:latin typeface="Calibri" panose="020F0502020204030204" pitchFamily="34" charset="0"/>
              </a:rPr>
              <a:t>Professional Projects </a:t>
            </a:r>
            <a:endParaRPr lang="en-US" sz="3600" dirty="0"/>
          </a:p>
          <a:p>
            <a:pPr algn="ctr"/>
            <a:br>
              <a:rPr lang="en-US" sz="3600" dirty="0"/>
            </a:br>
            <a:r>
              <a:rPr lang="en-US" sz="3600" dirty="0">
                <a:solidFill>
                  <a:srgbClr val="3F3F3F"/>
                </a:solidFill>
                <a:latin typeface="Calibri" panose="020F0502020204030204" pitchFamily="34" charset="0"/>
              </a:rPr>
              <a:t>Professional Project Chair</a:t>
            </a:r>
            <a:endParaRPr lang="en-US" sz="3600" dirty="0"/>
          </a:p>
          <a:p>
            <a:pPr algn="ctr"/>
            <a:r>
              <a:rPr lang="en-US" sz="3600" b="1" i="1" dirty="0">
                <a:solidFill>
                  <a:srgbClr val="3F3F3F"/>
                </a:solidFill>
                <a:latin typeface="Calibri" panose="020F0502020204030204" pitchFamily="34" charset="0"/>
              </a:rPr>
              <a:t>Shrey Parekh (smp116)</a:t>
            </a:r>
            <a:endParaRPr lang="en-US" sz="3600" dirty="0"/>
          </a:p>
          <a:p>
            <a:pPr algn="ctr"/>
            <a:br>
              <a:rPr lang="en-US" sz="3600" dirty="0"/>
            </a:br>
            <a:r>
              <a:rPr lang="en-US" sz="3600" dirty="0">
                <a:solidFill>
                  <a:srgbClr val="3F3F3F"/>
                </a:solidFill>
                <a:latin typeface="Calibri" panose="020F0502020204030204" pitchFamily="34" charset="0"/>
              </a:rPr>
              <a:t>Professional Project Chair-Elect</a:t>
            </a:r>
            <a:endParaRPr lang="en-US" sz="3600" dirty="0"/>
          </a:p>
          <a:p>
            <a:pPr algn="ctr"/>
            <a:r>
              <a:rPr lang="en-US" sz="3600" b="1" i="1" dirty="0" err="1">
                <a:solidFill>
                  <a:srgbClr val="3F3F3F"/>
                </a:solidFill>
                <a:latin typeface="Calibri" panose="020F0502020204030204" pitchFamily="34" charset="0"/>
              </a:rPr>
              <a:t>Funto</a:t>
            </a:r>
            <a:r>
              <a:rPr lang="en-US" sz="3600" b="1" i="1" dirty="0">
                <a:solidFill>
                  <a:srgbClr val="3F3F3F"/>
                </a:solidFill>
                <a:latin typeface="Calibri" panose="020F0502020204030204" pitchFamily="34" charset="0"/>
              </a:rPr>
              <a:t> Babalola (olb13)</a:t>
            </a:r>
            <a:endParaRPr lang="en-US" sz="3600" dirty="0">
              <a:effectLst/>
            </a:endParaRPr>
          </a:p>
        </p:txBody>
      </p:sp>
      <p:pic>
        <p:nvPicPr>
          <p:cNvPr id="7" name="Shape 341">
            <a:extLst>
              <a:ext uri="{FF2B5EF4-FFF2-40B4-BE49-F238E27FC236}">
                <a16:creationId xmlns:a16="http://schemas.microsoft.com/office/drawing/2014/main" id="{6FCC01EE-43E0-405A-8DC0-06CA8D694F03}"/>
              </a:ext>
            </a:extLst>
          </p:cNvPr>
          <p:cNvPicPr preferRelativeResize="0"/>
          <p:nvPr/>
        </p:nvPicPr>
        <p:blipFill rotWithShape="1">
          <a:blip r:embed="rId2">
            <a:alphaModFix/>
          </a:blip>
          <a:srcRect/>
          <a:stretch/>
        </p:blipFill>
        <p:spPr>
          <a:xfrm>
            <a:off x="844708" y="5396739"/>
            <a:ext cx="2098650" cy="996455"/>
          </a:xfrm>
          <a:prstGeom prst="rect">
            <a:avLst/>
          </a:prstGeom>
          <a:noFill/>
          <a:ln>
            <a:noFill/>
          </a:ln>
        </p:spPr>
      </p:pic>
      <p:pic>
        <p:nvPicPr>
          <p:cNvPr id="8" name="Shape 342">
            <a:extLst>
              <a:ext uri="{FF2B5EF4-FFF2-40B4-BE49-F238E27FC236}">
                <a16:creationId xmlns:a16="http://schemas.microsoft.com/office/drawing/2014/main" id="{F1CD0147-EE80-4D34-A426-3F852420FE63}"/>
              </a:ext>
            </a:extLst>
          </p:cNvPr>
          <p:cNvPicPr preferRelativeResize="0"/>
          <p:nvPr/>
        </p:nvPicPr>
        <p:blipFill rotWithShape="1">
          <a:blip r:embed="rId3">
            <a:alphaModFix/>
          </a:blip>
          <a:srcRect/>
          <a:stretch/>
        </p:blipFill>
        <p:spPr>
          <a:xfrm>
            <a:off x="9560062" y="3954372"/>
            <a:ext cx="1859693" cy="1649127"/>
          </a:xfrm>
          <a:prstGeom prst="rect">
            <a:avLst/>
          </a:prstGeom>
          <a:noFill/>
          <a:ln>
            <a:noFill/>
          </a:ln>
        </p:spPr>
      </p:pic>
      <p:pic>
        <p:nvPicPr>
          <p:cNvPr id="9" name="Shape 343">
            <a:extLst>
              <a:ext uri="{FF2B5EF4-FFF2-40B4-BE49-F238E27FC236}">
                <a16:creationId xmlns:a16="http://schemas.microsoft.com/office/drawing/2014/main" id="{BC76F506-1779-40B9-9C21-8845C829CB41}"/>
              </a:ext>
            </a:extLst>
          </p:cNvPr>
          <p:cNvPicPr preferRelativeResize="0"/>
          <p:nvPr/>
        </p:nvPicPr>
        <p:blipFill rotWithShape="1">
          <a:blip r:embed="rId4">
            <a:alphaModFix/>
          </a:blip>
          <a:srcRect/>
          <a:stretch/>
        </p:blipFill>
        <p:spPr>
          <a:xfrm>
            <a:off x="6433065" y="5038846"/>
            <a:ext cx="2431468" cy="1129305"/>
          </a:xfrm>
          <a:prstGeom prst="rect">
            <a:avLst/>
          </a:prstGeom>
          <a:noFill/>
          <a:ln>
            <a:noFill/>
          </a:ln>
        </p:spPr>
      </p:pic>
      <p:pic>
        <p:nvPicPr>
          <p:cNvPr id="10" name="Shape 344">
            <a:extLst>
              <a:ext uri="{FF2B5EF4-FFF2-40B4-BE49-F238E27FC236}">
                <a16:creationId xmlns:a16="http://schemas.microsoft.com/office/drawing/2014/main" id="{2F03CFD1-AD99-4FF0-B724-E36BEF1DEB61}"/>
              </a:ext>
            </a:extLst>
          </p:cNvPr>
          <p:cNvPicPr preferRelativeResize="0"/>
          <p:nvPr/>
        </p:nvPicPr>
        <p:blipFill rotWithShape="1">
          <a:blip r:embed="rId5">
            <a:alphaModFix/>
          </a:blip>
          <a:srcRect/>
          <a:stretch/>
        </p:blipFill>
        <p:spPr>
          <a:xfrm>
            <a:off x="3638887" y="4778936"/>
            <a:ext cx="2098650" cy="1116031"/>
          </a:xfrm>
          <a:prstGeom prst="rect">
            <a:avLst/>
          </a:prstGeom>
          <a:noFill/>
          <a:ln>
            <a:noFill/>
          </a:ln>
        </p:spPr>
      </p:pic>
    </p:spTree>
    <p:extLst>
      <p:ext uri="{BB962C8B-B14F-4D97-AF65-F5344CB8AC3E}">
        <p14:creationId xmlns:p14="http://schemas.microsoft.com/office/powerpoint/2010/main" val="28912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ED587C-29ED-4BDD-A587-3043DC994E8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07202" y="4215475"/>
            <a:ext cx="1826549" cy="1826549"/>
          </a:xfrm>
          <a:prstGeom prst="rect">
            <a:avLst/>
          </a:prstGeom>
        </p:spPr>
      </p:pic>
      <p:pic>
        <p:nvPicPr>
          <p:cNvPr id="7" name="Picture 6">
            <a:extLst>
              <a:ext uri="{FF2B5EF4-FFF2-40B4-BE49-F238E27FC236}">
                <a16:creationId xmlns:a16="http://schemas.microsoft.com/office/drawing/2014/main" id="{1FB0D88E-CE45-44AB-985E-4C4D3368A7B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4395" y="2159663"/>
            <a:ext cx="2736402" cy="1826549"/>
          </a:xfrm>
          <a:prstGeom prst="rect">
            <a:avLst/>
          </a:prstGeom>
        </p:spPr>
      </p:pic>
      <p:sp>
        <p:nvSpPr>
          <p:cNvPr id="2" name="Title 1">
            <a:extLst>
              <a:ext uri="{FF2B5EF4-FFF2-40B4-BE49-F238E27FC236}">
                <a16:creationId xmlns:a16="http://schemas.microsoft.com/office/drawing/2014/main" id="{B57E549E-AF6F-4952-BEB5-558FF0452557}"/>
              </a:ext>
            </a:extLst>
          </p:cNvPr>
          <p:cNvSpPr>
            <a:spLocks noGrp="1"/>
          </p:cNvSpPr>
          <p:nvPr>
            <p:ph type="title"/>
          </p:nvPr>
        </p:nvSpPr>
        <p:spPr>
          <a:xfrm>
            <a:off x="677334" y="609600"/>
            <a:ext cx="8596668" cy="1320800"/>
          </a:xfrm>
        </p:spPr>
        <p:txBody>
          <a:bodyPr>
            <a:normAutofit/>
          </a:bodyPr>
          <a:lstStyle/>
          <a:p>
            <a:r>
              <a:rPr lang="en-US" dirty="0"/>
              <a:t>Poison Prevention Project</a:t>
            </a:r>
          </a:p>
        </p:txBody>
      </p:sp>
      <p:sp>
        <p:nvSpPr>
          <p:cNvPr id="3" name="Content Placeholder 2">
            <a:extLst>
              <a:ext uri="{FF2B5EF4-FFF2-40B4-BE49-F238E27FC236}">
                <a16:creationId xmlns:a16="http://schemas.microsoft.com/office/drawing/2014/main" id="{7DD9C06B-527C-4819-94A6-03BD8A1FEE0F}"/>
              </a:ext>
            </a:extLst>
          </p:cNvPr>
          <p:cNvSpPr>
            <a:spLocks noGrp="1"/>
          </p:cNvSpPr>
          <p:nvPr>
            <p:ph idx="1"/>
          </p:nvPr>
        </p:nvSpPr>
        <p:spPr>
          <a:xfrm>
            <a:off x="3763618" y="1577009"/>
            <a:ext cx="6691598" cy="4823791"/>
          </a:xfrm>
        </p:spPr>
        <p:txBody>
          <a:bodyPr>
            <a:normAutofit/>
          </a:bodyPr>
          <a:lstStyle/>
          <a:p>
            <a:r>
              <a:rPr lang="en-US" sz="2400" dirty="0"/>
              <a:t>Project Leaders</a:t>
            </a:r>
          </a:p>
          <a:p>
            <a:pPr lvl="1"/>
            <a:r>
              <a:rPr lang="en-US" sz="2000" dirty="0"/>
              <a:t>Jordan Serio (jms456)</a:t>
            </a:r>
          </a:p>
          <a:p>
            <a:pPr lvl="1"/>
            <a:r>
              <a:rPr lang="en-US" sz="2000" dirty="0"/>
              <a:t>Kara </a:t>
            </a:r>
            <a:r>
              <a:rPr lang="en-US" sz="2000" dirty="0" err="1"/>
              <a:t>Ioannou</a:t>
            </a:r>
            <a:r>
              <a:rPr lang="en-US" sz="2000" dirty="0"/>
              <a:t> (kai25)</a:t>
            </a:r>
          </a:p>
          <a:p>
            <a:pPr lvl="1"/>
            <a:r>
              <a:rPr lang="en-US" sz="2000" dirty="0"/>
              <a:t>Kelly </a:t>
            </a:r>
            <a:r>
              <a:rPr lang="en-US" sz="2000" dirty="0" err="1"/>
              <a:t>Jenniches</a:t>
            </a:r>
            <a:r>
              <a:rPr lang="en-US" sz="2000" dirty="0"/>
              <a:t> (kaj60)</a:t>
            </a:r>
          </a:p>
          <a:p>
            <a:r>
              <a:rPr lang="en-US" sz="2400" dirty="0"/>
              <a:t>Project Summary</a:t>
            </a:r>
          </a:p>
          <a:p>
            <a:pPr lvl="1"/>
            <a:r>
              <a:rPr lang="en-US" sz="2000" dirty="0"/>
              <a:t>Alcohol Poisoning to undergraduate students</a:t>
            </a:r>
          </a:p>
          <a:p>
            <a:pPr lvl="1"/>
            <a:r>
              <a:rPr lang="en-US" sz="2000" dirty="0"/>
              <a:t>Naloxone presentation with </a:t>
            </a:r>
            <a:r>
              <a:rPr lang="en-US" sz="2000" dirty="0" err="1"/>
              <a:t>SimMan</a:t>
            </a:r>
            <a:r>
              <a:rPr lang="en-US" sz="2000" dirty="0"/>
              <a:t> at SciTech Days at Carnegie science center</a:t>
            </a:r>
          </a:p>
          <a:p>
            <a:pPr lvl="1"/>
            <a:r>
              <a:rPr lang="en-US" sz="2000" dirty="0"/>
              <a:t>Mr. Yuk presentation to younger children</a:t>
            </a:r>
          </a:p>
          <a:p>
            <a:pPr lvl="1"/>
            <a:r>
              <a:rPr lang="en-US" sz="2000" dirty="0"/>
              <a:t>Dr. </a:t>
            </a:r>
            <a:r>
              <a:rPr lang="en-US" sz="2000" dirty="0" err="1"/>
              <a:t>Korenoski</a:t>
            </a:r>
            <a:r>
              <a:rPr lang="en-US" sz="2000" dirty="0"/>
              <a:t> lecture on opioid presentation </a:t>
            </a:r>
          </a:p>
          <a:p>
            <a:endParaRPr lang="en-US" dirty="0"/>
          </a:p>
        </p:txBody>
      </p:sp>
    </p:spTree>
    <p:extLst>
      <p:ext uri="{BB962C8B-B14F-4D97-AF65-F5344CB8AC3E}">
        <p14:creationId xmlns:p14="http://schemas.microsoft.com/office/powerpoint/2010/main" val="95769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91A3C-A96C-41F3-A074-772DFA061D28}"/>
              </a:ext>
            </a:extLst>
          </p:cNvPr>
          <p:cNvPicPr>
            <a:picLocks noChangeAspect="1"/>
          </p:cNvPicPr>
          <p:nvPr/>
        </p:nvPicPr>
        <p:blipFill rotWithShape="1">
          <a:blip r:embed="rId2">
            <a:extLst>
              <a:ext uri="{28A0092B-C50C-407E-A947-70E740481C1C}">
                <a14:useLocalDpi xmlns:a14="http://schemas.microsoft.com/office/drawing/2010/main" val="0"/>
              </a:ext>
            </a:extLst>
          </a:blip>
          <a:srcRect r="14708" b="-2"/>
          <a:stretch/>
        </p:blipFill>
        <p:spPr>
          <a:xfrm>
            <a:off x="6550786" y="1270000"/>
            <a:ext cx="4415050" cy="3882362"/>
          </a:xfrm>
          <a:prstGeom prst="rect">
            <a:avLst/>
          </a:prstGeom>
        </p:spPr>
      </p:pic>
      <p:sp>
        <p:nvSpPr>
          <p:cNvPr id="2" name="Title 1">
            <a:extLst>
              <a:ext uri="{FF2B5EF4-FFF2-40B4-BE49-F238E27FC236}">
                <a16:creationId xmlns:a16="http://schemas.microsoft.com/office/drawing/2014/main" id="{B45F1D0C-602B-4330-9049-B2A18E6F85A7}"/>
              </a:ext>
            </a:extLst>
          </p:cNvPr>
          <p:cNvSpPr>
            <a:spLocks noGrp="1"/>
          </p:cNvSpPr>
          <p:nvPr>
            <p:ph type="title"/>
          </p:nvPr>
        </p:nvSpPr>
        <p:spPr>
          <a:xfrm>
            <a:off x="677334" y="609600"/>
            <a:ext cx="8596668" cy="1320800"/>
          </a:xfrm>
        </p:spPr>
        <p:txBody>
          <a:bodyPr anchor="t">
            <a:normAutofit/>
          </a:bodyPr>
          <a:lstStyle/>
          <a:p>
            <a:r>
              <a:rPr lang="en-US" dirty="0"/>
              <a:t>Contraception Project</a:t>
            </a:r>
          </a:p>
        </p:txBody>
      </p:sp>
      <p:sp>
        <p:nvSpPr>
          <p:cNvPr id="3" name="Content Placeholder 2">
            <a:extLst>
              <a:ext uri="{FF2B5EF4-FFF2-40B4-BE49-F238E27FC236}">
                <a16:creationId xmlns:a16="http://schemas.microsoft.com/office/drawing/2014/main" id="{721AC79E-CAA3-47C5-A578-C827206B77B8}"/>
              </a:ext>
            </a:extLst>
          </p:cNvPr>
          <p:cNvSpPr>
            <a:spLocks noGrp="1"/>
          </p:cNvSpPr>
          <p:nvPr>
            <p:ph idx="1"/>
          </p:nvPr>
        </p:nvSpPr>
        <p:spPr>
          <a:xfrm>
            <a:off x="503583" y="1444487"/>
            <a:ext cx="5873452" cy="4571999"/>
          </a:xfrm>
        </p:spPr>
        <p:txBody>
          <a:bodyPr>
            <a:normAutofit/>
          </a:bodyPr>
          <a:lstStyle/>
          <a:p>
            <a:r>
              <a:rPr lang="en-US" sz="2400" dirty="0"/>
              <a:t>Project Leaders</a:t>
            </a:r>
          </a:p>
          <a:p>
            <a:pPr lvl="1"/>
            <a:r>
              <a:rPr lang="en-US" sz="2000" dirty="0"/>
              <a:t>Olivia Berger (</a:t>
            </a:r>
            <a:r>
              <a:rPr lang="en-US" sz="2000" dirty="0" err="1"/>
              <a:t>olivia.berger</a:t>
            </a:r>
            <a:r>
              <a:rPr lang="en-US" sz="2000" dirty="0"/>
              <a:t>)</a:t>
            </a:r>
          </a:p>
          <a:p>
            <a:pPr lvl="1"/>
            <a:r>
              <a:rPr lang="en-US" sz="2000" dirty="0"/>
              <a:t>Marissa Campagna (mlc113)</a:t>
            </a:r>
          </a:p>
          <a:p>
            <a:r>
              <a:rPr lang="en-US" sz="2400" dirty="0"/>
              <a:t>Project Summary</a:t>
            </a:r>
          </a:p>
          <a:p>
            <a:pPr lvl="1"/>
            <a:r>
              <a:rPr lang="en-US" sz="2000" dirty="0"/>
              <a:t>HPV vaccination, STD testing and contraception education to sororities and different women’s organization on campus</a:t>
            </a:r>
          </a:p>
          <a:p>
            <a:pPr lvl="1"/>
            <a:r>
              <a:rPr lang="en-US" sz="2000" dirty="0"/>
              <a:t>Answer one-on-one Q&amp;A after presentation</a:t>
            </a:r>
          </a:p>
          <a:p>
            <a:pPr lvl="1"/>
            <a:endParaRPr lang="en-US" dirty="0"/>
          </a:p>
        </p:txBody>
      </p:sp>
    </p:spTree>
    <p:extLst>
      <p:ext uri="{BB962C8B-B14F-4D97-AF65-F5344CB8AC3E}">
        <p14:creationId xmlns:p14="http://schemas.microsoft.com/office/powerpoint/2010/main" val="154491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ANX60lE2_pfHmUEj_2yvq-5_jX8HSLHn1UwOTFQ7gbYgg_zPaND8gtE7Gx43FiWEfepe0bq-FAHEeDxFug-Vn_EtDcVEQdFpSvPriVAURwXCz84sLXj7MBQv7OMfgcyCVViUSafCd5k">
            <a:extLst>
              <a:ext uri="{FF2B5EF4-FFF2-40B4-BE49-F238E27FC236}">
                <a16:creationId xmlns:a16="http://schemas.microsoft.com/office/drawing/2014/main" id="{2C0199E5-A2D1-4AB0-B5EE-F448184C9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44" y="1576235"/>
            <a:ext cx="5283289" cy="29693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34C162-317E-4211-B1F0-FFE66DBC2578}"/>
              </a:ext>
            </a:extLst>
          </p:cNvPr>
          <p:cNvSpPr>
            <a:spLocks noGrp="1"/>
          </p:cNvSpPr>
          <p:nvPr>
            <p:ph type="title"/>
          </p:nvPr>
        </p:nvSpPr>
        <p:spPr>
          <a:xfrm>
            <a:off x="677334" y="609600"/>
            <a:ext cx="8596668" cy="1320800"/>
          </a:xfrm>
        </p:spPr>
        <p:txBody>
          <a:bodyPr anchor="t">
            <a:normAutofit/>
          </a:bodyPr>
          <a:lstStyle/>
          <a:p>
            <a:r>
              <a:rPr lang="en-US" dirty="0"/>
              <a:t>Men’s Health Project</a:t>
            </a:r>
          </a:p>
        </p:txBody>
      </p:sp>
      <p:sp>
        <p:nvSpPr>
          <p:cNvPr id="3" name="Content Placeholder 2">
            <a:extLst>
              <a:ext uri="{FF2B5EF4-FFF2-40B4-BE49-F238E27FC236}">
                <a16:creationId xmlns:a16="http://schemas.microsoft.com/office/drawing/2014/main" id="{17FD8FA8-57DE-45F7-8A35-17EACB334959}"/>
              </a:ext>
            </a:extLst>
          </p:cNvPr>
          <p:cNvSpPr>
            <a:spLocks noGrp="1"/>
          </p:cNvSpPr>
          <p:nvPr>
            <p:ph idx="1"/>
          </p:nvPr>
        </p:nvSpPr>
        <p:spPr>
          <a:xfrm>
            <a:off x="5960623" y="1576235"/>
            <a:ext cx="5791110" cy="4465127"/>
          </a:xfrm>
        </p:spPr>
        <p:txBody>
          <a:bodyPr>
            <a:normAutofit/>
          </a:bodyPr>
          <a:lstStyle/>
          <a:p>
            <a:pPr>
              <a:lnSpc>
                <a:spcPct val="90000"/>
              </a:lnSpc>
            </a:pPr>
            <a:r>
              <a:rPr lang="en-US" sz="2000" dirty="0"/>
              <a:t>Project Leaders</a:t>
            </a:r>
          </a:p>
          <a:p>
            <a:pPr lvl="1">
              <a:lnSpc>
                <a:spcPct val="90000"/>
              </a:lnSpc>
            </a:pPr>
            <a:r>
              <a:rPr lang="en-US" sz="2000" dirty="0"/>
              <a:t>Mitchell </a:t>
            </a:r>
            <a:r>
              <a:rPr lang="en-US" sz="2000" dirty="0" err="1"/>
              <a:t>Mirabile</a:t>
            </a:r>
            <a:r>
              <a:rPr lang="en-US" sz="2000" dirty="0"/>
              <a:t> (</a:t>
            </a:r>
            <a:r>
              <a:rPr lang="en-US" sz="2000" dirty="0" err="1"/>
              <a:t>Mitchell.miraile</a:t>
            </a:r>
            <a:r>
              <a:rPr lang="en-US" sz="2000" dirty="0"/>
              <a:t>)</a:t>
            </a:r>
          </a:p>
          <a:p>
            <a:pPr lvl="1">
              <a:lnSpc>
                <a:spcPct val="90000"/>
              </a:lnSpc>
            </a:pPr>
            <a:r>
              <a:rPr lang="en-US" sz="2000" dirty="0" err="1"/>
              <a:t>Rish</a:t>
            </a:r>
            <a:r>
              <a:rPr lang="en-US" sz="2000" dirty="0"/>
              <a:t> Arora (raa139)</a:t>
            </a:r>
          </a:p>
          <a:p>
            <a:pPr>
              <a:lnSpc>
                <a:spcPct val="90000"/>
              </a:lnSpc>
            </a:pPr>
            <a:r>
              <a:rPr lang="en-US" sz="2000" dirty="0"/>
              <a:t>Project Summary</a:t>
            </a:r>
          </a:p>
          <a:p>
            <a:pPr lvl="1">
              <a:lnSpc>
                <a:spcPct val="90000"/>
              </a:lnSpc>
            </a:pPr>
            <a:r>
              <a:rPr lang="en-US" sz="2000" dirty="0"/>
              <a:t>Weight lifting supplements, Alcohol abuse, HPV vaccination, vaping</a:t>
            </a:r>
          </a:p>
          <a:p>
            <a:pPr lvl="1">
              <a:lnSpc>
                <a:spcPct val="90000"/>
              </a:lnSpc>
            </a:pPr>
            <a:r>
              <a:rPr lang="en-US" sz="2000" dirty="0"/>
              <a:t>Present at clubs, fraternities, high schools</a:t>
            </a:r>
          </a:p>
          <a:p>
            <a:pPr>
              <a:lnSpc>
                <a:spcPct val="90000"/>
              </a:lnSpc>
            </a:pPr>
            <a:r>
              <a:rPr lang="en-US" sz="2000" dirty="0"/>
              <a:t>How to Get </a:t>
            </a:r>
            <a:r>
              <a:rPr lang="en-US" sz="2000" dirty="0" err="1"/>
              <a:t>Involvedd</a:t>
            </a:r>
            <a:endParaRPr lang="en-US" sz="2000" dirty="0"/>
          </a:p>
          <a:p>
            <a:pPr lvl="1">
              <a:lnSpc>
                <a:spcPct val="90000"/>
              </a:lnSpc>
            </a:pPr>
            <a:r>
              <a:rPr lang="en-US" sz="2000" dirty="0"/>
              <a:t>Research topics related to Men’s Health</a:t>
            </a:r>
          </a:p>
          <a:p>
            <a:pPr lvl="1">
              <a:lnSpc>
                <a:spcPct val="90000"/>
              </a:lnSpc>
            </a:pPr>
            <a:r>
              <a:rPr lang="en-US" sz="2000" dirty="0"/>
              <a:t>Help create/give presentation </a:t>
            </a:r>
          </a:p>
        </p:txBody>
      </p:sp>
    </p:spTree>
    <p:extLst>
      <p:ext uri="{BB962C8B-B14F-4D97-AF65-F5344CB8AC3E}">
        <p14:creationId xmlns:p14="http://schemas.microsoft.com/office/powerpoint/2010/main" val="233803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269872-B391-403E-80EE-88AD74747859}"/>
              </a:ext>
            </a:extLst>
          </p:cNvPr>
          <p:cNvPicPr>
            <a:picLocks noChangeAspect="1"/>
          </p:cNvPicPr>
          <p:nvPr/>
        </p:nvPicPr>
        <p:blipFill rotWithShape="1">
          <a:blip r:embed="rId2">
            <a:extLst>
              <a:ext uri="{28A0092B-C50C-407E-A947-70E740481C1C}">
                <a14:useLocalDpi xmlns:a14="http://schemas.microsoft.com/office/drawing/2010/main" val="0"/>
              </a:ext>
            </a:extLst>
          </a:blip>
          <a:srcRect l="22511" r="6007" b="-2"/>
          <a:stretch/>
        </p:blipFill>
        <p:spPr>
          <a:xfrm>
            <a:off x="677334" y="2159331"/>
            <a:ext cx="3144597" cy="3882362"/>
          </a:xfrm>
          <a:prstGeom prst="rect">
            <a:avLst/>
          </a:prstGeom>
        </p:spPr>
      </p:pic>
      <p:sp>
        <p:nvSpPr>
          <p:cNvPr id="2" name="Title 1">
            <a:extLst>
              <a:ext uri="{FF2B5EF4-FFF2-40B4-BE49-F238E27FC236}">
                <a16:creationId xmlns:a16="http://schemas.microsoft.com/office/drawing/2014/main" id="{9A76C3EF-57B4-49CC-874A-B10144A7C52B}"/>
              </a:ext>
            </a:extLst>
          </p:cNvPr>
          <p:cNvSpPr>
            <a:spLocks noGrp="1"/>
          </p:cNvSpPr>
          <p:nvPr>
            <p:ph type="title"/>
          </p:nvPr>
        </p:nvSpPr>
        <p:spPr>
          <a:xfrm>
            <a:off x="677334" y="609600"/>
            <a:ext cx="8596668" cy="1320800"/>
          </a:xfrm>
        </p:spPr>
        <p:txBody>
          <a:bodyPr anchor="t">
            <a:normAutofit/>
          </a:bodyPr>
          <a:lstStyle/>
          <a:p>
            <a:r>
              <a:rPr lang="en-US" dirty="0"/>
              <a:t>Mercy Behavioral Health/ Psychiatric Support Project</a:t>
            </a:r>
          </a:p>
        </p:txBody>
      </p:sp>
      <p:sp>
        <p:nvSpPr>
          <p:cNvPr id="3" name="Content Placeholder 2">
            <a:extLst>
              <a:ext uri="{FF2B5EF4-FFF2-40B4-BE49-F238E27FC236}">
                <a16:creationId xmlns:a16="http://schemas.microsoft.com/office/drawing/2014/main" id="{3F3869AE-81B6-4992-91EB-177AE25CF7BB}"/>
              </a:ext>
            </a:extLst>
          </p:cNvPr>
          <p:cNvSpPr>
            <a:spLocks noGrp="1"/>
          </p:cNvSpPr>
          <p:nvPr>
            <p:ph idx="1"/>
          </p:nvPr>
        </p:nvSpPr>
        <p:spPr>
          <a:xfrm>
            <a:off x="3636400" y="2420732"/>
            <a:ext cx="6857571" cy="4110962"/>
          </a:xfrm>
        </p:spPr>
        <p:txBody>
          <a:bodyPr>
            <a:normAutofit/>
          </a:bodyPr>
          <a:lstStyle/>
          <a:p>
            <a:r>
              <a:rPr lang="en-US" sz="2000" dirty="0"/>
              <a:t>Project Leaders</a:t>
            </a:r>
          </a:p>
          <a:p>
            <a:pPr lvl="1"/>
            <a:r>
              <a:rPr lang="en-US" sz="1800" dirty="0"/>
              <a:t>Carly Gabriel (ctg12)</a:t>
            </a:r>
          </a:p>
          <a:p>
            <a:pPr lvl="1"/>
            <a:r>
              <a:rPr lang="en-US" sz="1800" dirty="0"/>
              <a:t>Miranda </a:t>
            </a:r>
            <a:r>
              <a:rPr lang="en-US" sz="1800" dirty="0" err="1"/>
              <a:t>Steinkopf</a:t>
            </a:r>
            <a:r>
              <a:rPr lang="en-US" sz="1800" dirty="0"/>
              <a:t> (mps67)</a:t>
            </a:r>
          </a:p>
          <a:p>
            <a:r>
              <a:rPr lang="en-US" sz="2000" dirty="0"/>
              <a:t>Project Summary</a:t>
            </a:r>
          </a:p>
          <a:p>
            <a:pPr lvl="1"/>
            <a:r>
              <a:rPr lang="en-US" sz="1800" dirty="0"/>
              <a:t>The project educates psychiatric patients at mercy behavioral health and veterans with mental illness on vaccines such as Flu and Hepatitis B. Regular patients that come to Forbes pharmacy and veterans at Harbor Light were also educated on diabetes/diet and exercise.</a:t>
            </a:r>
          </a:p>
          <a:p>
            <a:pPr lvl="1"/>
            <a:endParaRPr lang="en-US" dirty="0"/>
          </a:p>
          <a:p>
            <a:endParaRPr lang="en-US" dirty="0"/>
          </a:p>
        </p:txBody>
      </p:sp>
    </p:spTree>
    <p:extLst>
      <p:ext uri="{BB962C8B-B14F-4D97-AF65-F5344CB8AC3E}">
        <p14:creationId xmlns:p14="http://schemas.microsoft.com/office/powerpoint/2010/main" val="143121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3812" y="5300585"/>
            <a:ext cx="2257425" cy="2038350"/>
          </a:xfrm>
          <a:prstGeom prst="rect">
            <a:avLst/>
          </a:prstGeom>
        </p:spPr>
      </p:pic>
      <p:sp>
        <p:nvSpPr>
          <p:cNvPr id="2" name="Title 1"/>
          <p:cNvSpPr>
            <a:spLocks noGrp="1"/>
          </p:cNvSpPr>
          <p:nvPr>
            <p:ph type="title"/>
          </p:nvPr>
        </p:nvSpPr>
        <p:spPr/>
        <p:txBody>
          <a:bodyPr/>
          <a:lstStyle/>
          <a:p>
            <a:r>
              <a:rPr lang="en-US" dirty="0"/>
              <a:t>SSHP as a part of ASHP National </a:t>
            </a:r>
          </a:p>
        </p:txBody>
      </p:sp>
      <p:pic>
        <p:nvPicPr>
          <p:cNvPr id="5" name="Shape 124"/>
          <p:cNvPicPr preferRelativeResize="0"/>
          <p:nvPr/>
        </p:nvPicPr>
        <p:blipFill rotWithShape="1">
          <a:blip r:embed="rId3">
            <a:alphaModFix/>
          </a:blip>
          <a:srcRect/>
          <a:stretch/>
        </p:blipFill>
        <p:spPr>
          <a:xfrm>
            <a:off x="891216" y="1930400"/>
            <a:ext cx="8168904" cy="3788305"/>
          </a:xfrm>
          <a:prstGeom prst="rect">
            <a:avLst/>
          </a:prstGeom>
          <a:noFill/>
          <a:ln>
            <a:noFill/>
          </a:ln>
        </p:spPr>
      </p:pic>
    </p:spTree>
    <p:extLst>
      <p:ext uri="{BB962C8B-B14F-4D97-AF65-F5344CB8AC3E}">
        <p14:creationId xmlns:p14="http://schemas.microsoft.com/office/powerpoint/2010/main" val="3404275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45B24A-FC31-4B1B-ABE4-6E9EF8083808}"/>
              </a:ext>
            </a:extLst>
          </p:cNvPr>
          <p:cNvPicPr>
            <a:picLocks noChangeAspect="1"/>
          </p:cNvPicPr>
          <p:nvPr/>
        </p:nvPicPr>
        <p:blipFill rotWithShape="1">
          <a:blip r:embed="rId2">
            <a:extLst>
              <a:ext uri="{28A0092B-C50C-407E-A947-70E740481C1C}">
                <a14:useLocalDpi xmlns:a14="http://schemas.microsoft.com/office/drawing/2010/main" val="0"/>
              </a:ext>
            </a:extLst>
          </a:blip>
          <a:srcRect l="14517" r="10141" b="-3"/>
          <a:stretch/>
        </p:blipFill>
        <p:spPr>
          <a:xfrm>
            <a:off x="6645744" y="1930400"/>
            <a:ext cx="4415050" cy="3882362"/>
          </a:xfrm>
          <a:prstGeom prst="rect">
            <a:avLst/>
          </a:prstGeom>
        </p:spPr>
      </p:pic>
      <p:sp>
        <p:nvSpPr>
          <p:cNvPr id="2" name="Title 1">
            <a:extLst>
              <a:ext uri="{FF2B5EF4-FFF2-40B4-BE49-F238E27FC236}">
                <a16:creationId xmlns:a16="http://schemas.microsoft.com/office/drawing/2014/main" id="{757974CE-0B91-4CA1-A66D-74030BDDAAA4}"/>
              </a:ext>
            </a:extLst>
          </p:cNvPr>
          <p:cNvSpPr>
            <a:spLocks noGrp="1"/>
          </p:cNvSpPr>
          <p:nvPr>
            <p:ph type="title"/>
          </p:nvPr>
        </p:nvSpPr>
        <p:spPr>
          <a:xfrm>
            <a:off x="677334" y="609600"/>
            <a:ext cx="8596668" cy="1320800"/>
          </a:xfrm>
        </p:spPr>
        <p:txBody>
          <a:bodyPr anchor="t">
            <a:normAutofit/>
          </a:bodyPr>
          <a:lstStyle/>
          <a:p>
            <a:r>
              <a:rPr lang="en-US" dirty="0"/>
              <a:t>Travel Vaccination Project</a:t>
            </a:r>
          </a:p>
        </p:txBody>
      </p:sp>
      <p:sp>
        <p:nvSpPr>
          <p:cNvPr id="3" name="Content Placeholder 2">
            <a:extLst>
              <a:ext uri="{FF2B5EF4-FFF2-40B4-BE49-F238E27FC236}">
                <a16:creationId xmlns:a16="http://schemas.microsoft.com/office/drawing/2014/main" id="{088E8B11-736A-4ACE-8EBC-3DA7084E1520}"/>
              </a:ext>
            </a:extLst>
          </p:cNvPr>
          <p:cNvSpPr>
            <a:spLocks noGrp="1"/>
          </p:cNvSpPr>
          <p:nvPr>
            <p:ph idx="1"/>
          </p:nvPr>
        </p:nvSpPr>
        <p:spPr>
          <a:xfrm>
            <a:off x="424070" y="1479565"/>
            <a:ext cx="5744596" cy="4784033"/>
          </a:xfrm>
        </p:spPr>
        <p:txBody>
          <a:bodyPr>
            <a:normAutofit fontScale="62500" lnSpcReduction="20000"/>
          </a:bodyPr>
          <a:lstStyle/>
          <a:p>
            <a:pPr>
              <a:lnSpc>
                <a:spcPct val="90000"/>
              </a:lnSpc>
            </a:pPr>
            <a:r>
              <a:rPr lang="en-US" sz="2900" dirty="0"/>
              <a:t>Project Leaders</a:t>
            </a:r>
          </a:p>
          <a:p>
            <a:pPr lvl="1">
              <a:lnSpc>
                <a:spcPct val="90000"/>
              </a:lnSpc>
            </a:pPr>
            <a:r>
              <a:rPr lang="en-US" sz="2900" dirty="0"/>
              <a:t>Luke Jennings (ltj5)</a:t>
            </a:r>
          </a:p>
          <a:p>
            <a:pPr lvl="1">
              <a:lnSpc>
                <a:spcPct val="90000"/>
              </a:lnSpc>
            </a:pPr>
            <a:r>
              <a:rPr lang="en-US" sz="2900" dirty="0"/>
              <a:t>Michelle Miller (msm88)</a:t>
            </a:r>
          </a:p>
          <a:p>
            <a:pPr>
              <a:lnSpc>
                <a:spcPct val="90000"/>
              </a:lnSpc>
            </a:pPr>
            <a:r>
              <a:rPr lang="en-US" sz="2900" dirty="0"/>
              <a:t>Project Summary</a:t>
            </a:r>
          </a:p>
          <a:p>
            <a:pPr lvl="1" fontAlgn="base">
              <a:lnSpc>
                <a:spcPct val="90000"/>
              </a:lnSpc>
            </a:pPr>
            <a:r>
              <a:rPr lang="en-US" sz="2900" dirty="0"/>
              <a:t>Helps to guide students and Pitt community on vaccinations they may need when studying abroad</a:t>
            </a:r>
          </a:p>
          <a:p>
            <a:pPr lvl="2" fontAlgn="base">
              <a:lnSpc>
                <a:spcPct val="90000"/>
              </a:lnSpc>
            </a:pPr>
            <a:r>
              <a:rPr lang="en-US" sz="2900" dirty="0"/>
              <a:t>Pitt study abroad fair - 2nd week of September</a:t>
            </a:r>
          </a:p>
          <a:p>
            <a:pPr lvl="2" fontAlgn="base">
              <a:lnSpc>
                <a:spcPct val="90000"/>
              </a:lnSpc>
            </a:pPr>
            <a:r>
              <a:rPr lang="en-US" sz="2900" dirty="0"/>
              <a:t>Looking to expand to reach CMU, Habitat for Humanity, groups doing medical mission trips, etc.</a:t>
            </a:r>
          </a:p>
          <a:p>
            <a:pPr fontAlgn="base">
              <a:lnSpc>
                <a:spcPct val="90000"/>
              </a:lnSpc>
            </a:pPr>
            <a:r>
              <a:rPr lang="en-US" sz="2900" dirty="0"/>
              <a:t>How to get involved </a:t>
            </a:r>
          </a:p>
          <a:p>
            <a:pPr lvl="1" fontAlgn="base">
              <a:lnSpc>
                <a:spcPct val="90000"/>
              </a:lnSpc>
            </a:pPr>
            <a:r>
              <a:rPr lang="en-US" sz="2900" dirty="0"/>
              <a:t>Research vaccines needed for certain areas</a:t>
            </a:r>
          </a:p>
          <a:p>
            <a:pPr lvl="1" fontAlgn="base">
              <a:lnSpc>
                <a:spcPct val="90000"/>
              </a:lnSpc>
            </a:pPr>
            <a:r>
              <a:rPr lang="en-US" sz="2900" dirty="0"/>
              <a:t>Expanding to talk about new topics (Zika, other general health info. when going abroad)</a:t>
            </a:r>
          </a:p>
          <a:p>
            <a:pPr lvl="1" fontAlgn="base">
              <a:lnSpc>
                <a:spcPct val="90000"/>
              </a:lnSpc>
            </a:pPr>
            <a:r>
              <a:rPr lang="en-US" sz="2900" dirty="0"/>
              <a:t>Presentations </a:t>
            </a:r>
          </a:p>
          <a:p>
            <a:pPr lvl="1">
              <a:lnSpc>
                <a:spcPct val="90000"/>
              </a:lnSpc>
            </a:pPr>
            <a:endParaRPr lang="en-US" sz="1100" dirty="0"/>
          </a:p>
          <a:p>
            <a:pPr>
              <a:lnSpc>
                <a:spcPct val="90000"/>
              </a:lnSpc>
            </a:pPr>
            <a:endParaRPr lang="en-US" sz="1100" dirty="0"/>
          </a:p>
        </p:txBody>
      </p:sp>
    </p:spTree>
    <p:extLst>
      <p:ext uri="{BB962C8B-B14F-4D97-AF65-F5344CB8AC3E}">
        <p14:creationId xmlns:p14="http://schemas.microsoft.com/office/powerpoint/2010/main" val="155846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9711"/>
          </a:xfrm>
        </p:spPr>
        <p:txBody>
          <a:bodyPr>
            <a:normAutofit/>
          </a:bodyPr>
          <a:lstStyle/>
          <a:p>
            <a:r>
              <a:rPr lang="en-US" sz="4000" dirty="0"/>
              <a:t>Upcoming Events</a:t>
            </a:r>
          </a:p>
        </p:txBody>
      </p:sp>
      <p:sp>
        <p:nvSpPr>
          <p:cNvPr id="3" name="Content Placeholder 2"/>
          <p:cNvSpPr>
            <a:spLocks noGrp="1"/>
          </p:cNvSpPr>
          <p:nvPr>
            <p:ph idx="1"/>
          </p:nvPr>
        </p:nvSpPr>
        <p:spPr>
          <a:xfrm>
            <a:off x="337625" y="1656036"/>
            <a:ext cx="9509760" cy="3880773"/>
          </a:xfrm>
        </p:spPr>
        <p:txBody>
          <a:bodyPr>
            <a:normAutofit fontScale="92500"/>
          </a:bodyPr>
          <a:lstStyle/>
          <a:p>
            <a:r>
              <a:rPr lang="en-US" sz="2400" dirty="0">
                <a:effectLst>
                  <a:outerShdw blurRad="38100" dist="38100" dir="2700000" algn="tl">
                    <a:srgbClr val="000000">
                      <a:alpha val="43137"/>
                    </a:srgbClr>
                  </a:outerShdw>
                </a:effectLst>
              </a:rPr>
              <a:t>Back to School Picnic: </a:t>
            </a:r>
            <a:r>
              <a:rPr lang="en-US" sz="2400" dirty="0">
                <a:solidFill>
                  <a:schemeClr val="accent1"/>
                </a:solidFill>
                <a:effectLst>
                  <a:outerShdw blurRad="38100" dist="38100" dir="2700000" algn="tl">
                    <a:srgbClr val="000000">
                      <a:alpha val="43137"/>
                    </a:srgbClr>
                  </a:outerShdw>
                </a:effectLst>
              </a:rPr>
              <a:t>TONIGHT!!</a:t>
            </a:r>
          </a:p>
          <a:p>
            <a:r>
              <a:rPr lang="en-US" sz="2400" dirty="0">
                <a:effectLst>
                  <a:outerShdw blurRad="38100" dist="38100" dir="2700000" algn="tl">
                    <a:srgbClr val="000000">
                      <a:alpha val="43137"/>
                    </a:srgbClr>
                  </a:outerShdw>
                </a:effectLst>
              </a:rPr>
              <a:t>Next General Body Meeting: </a:t>
            </a:r>
            <a:r>
              <a:rPr lang="en-US" sz="2400" dirty="0">
                <a:solidFill>
                  <a:schemeClr val="accent2"/>
                </a:solidFill>
                <a:effectLst>
                  <a:outerShdw blurRad="38100" dist="38100" dir="2700000" algn="tl">
                    <a:srgbClr val="000000">
                      <a:alpha val="43137"/>
                    </a:srgbClr>
                  </a:outerShdw>
                </a:effectLst>
              </a:rPr>
              <a:t>TBD</a:t>
            </a:r>
          </a:p>
          <a:p>
            <a:r>
              <a:rPr lang="en-US" sz="2400" dirty="0">
                <a:effectLst>
                  <a:outerShdw blurRad="38100" dist="38100" dir="2700000" algn="tl">
                    <a:srgbClr val="000000">
                      <a:alpha val="43137"/>
                    </a:srgbClr>
                  </a:outerShdw>
                </a:effectLst>
              </a:rPr>
              <a:t>Clinical Skills Competition: </a:t>
            </a:r>
            <a:r>
              <a:rPr lang="en-US" sz="2400" dirty="0">
                <a:solidFill>
                  <a:schemeClr val="accent1"/>
                </a:solidFill>
                <a:effectLst>
                  <a:outerShdw blurRad="38100" dist="38100" dir="2700000" algn="tl">
                    <a:srgbClr val="000000">
                      <a:alpha val="43137"/>
                    </a:srgbClr>
                  </a:outerShdw>
                </a:effectLst>
              </a:rPr>
              <a:t>October 2</a:t>
            </a:r>
          </a:p>
          <a:p>
            <a:r>
              <a:rPr lang="en-US" sz="2400" dirty="0">
                <a:solidFill>
                  <a:schemeClr val="accent1"/>
                </a:solidFill>
                <a:effectLst>
                  <a:outerShdw blurRad="38100" dist="38100" dir="2700000" algn="tl">
                    <a:srgbClr val="000000">
                      <a:alpha val="43137"/>
                    </a:srgbClr>
                  </a:outerShdw>
                </a:effectLst>
              </a:rPr>
              <a:t>Fleece SALE!! October TBD</a:t>
            </a:r>
          </a:p>
          <a:p>
            <a:r>
              <a:rPr lang="en-US" sz="2400" dirty="0">
                <a:effectLst>
                  <a:outerShdw blurRad="38100" dist="38100" dir="2700000" algn="tl">
                    <a:srgbClr val="000000">
                      <a:alpha val="43137"/>
                    </a:srgbClr>
                  </a:outerShdw>
                </a:effectLst>
              </a:rPr>
              <a:t>Residency 101:</a:t>
            </a:r>
            <a:r>
              <a:rPr lang="en-US" sz="2400" dirty="0">
                <a:solidFill>
                  <a:schemeClr val="accent1"/>
                </a:solidFill>
                <a:effectLst>
                  <a:outerShdw blurRad="38100" dist="38100" dir="2700000" algn="tl">
                    <a:srgbClr val="000000">
                      <a:alpha val="43137"/>
                    </a:srgbClr>
                  </a:outerShdw>
                </a:effectLst>
              </a:rPr>
              <a:t> </a:t>
            </a:r>
            <a:r>
              <a:rPr lang="en-US" sz="2400" dirty="0">
                <a:solidFill>
                  <a:schemeClr val="accent2"/>
                </a:solidFill>
                <a:effectLst>
                  <a:outerShdw blurRad="38100" dist="38100" dir="2700000" algn="tl">
                    <a:srgbClr val="000000">
                      <a:alpha val="43137"/>
                    </a:srgbClr>
                  </a:outerShdw>
                </a:effectLst>
              </a:rPr>
              <a:t>Early October</a:t>
            </a:r>
          </a:p>
          <a:p>
            <a:r>
              <a:rPr lang="en-US" sz="2400" dirty="0">
                <a:effectLst>
                  <a:outerShdw blurRad="38100" dist="38100" dir="2700000" algn="tl">
                    <a:srgbClr val="000000">
                      <a:alpha val="43137"/>
                    </a:srgbClr>
                  </a:outerShdw>
                </a:effectLst>
              </a:rPr>
              <a:t>PSHP Residency Showcase: </a:t>
            </a:r>
            <a:r>
              <a:rPr lang="en-US" sz="2400" dirty="0">
                <a:solidFill>
                  <a:schemeClr val="accent1">
                    <a:lumMod val="50000"/>
                  </a:schemeClr>
                </a:solidFill>
                <a:effectLst>
                  <a:outerShdw blurRad="38100" dist="38100" dir="2700000" algn="tl">
                    <a:srgbClr val="000000">
                      <a:alpha val="43137"/>
                    </a:srgbClr>
                  </a:outerShdw>
                </a:effectLst>
              </a:rPr>
              <a:t>October 11-13</a:t>
            </a:r>
          </a:p>
          <a:p>
            <a:r>
              <a:rPr lang="en-US" sz="2400" dirty="0">
                <a:effectLst>
                  <a:outerShdw blurRad="38100" dist="38100" dir="2700000" algn="tl">
                    <a:srgbClr val="000000">
                      <a:alpha val="43137"/>
                    </a:srgbClr>
                  </a:outerShdw>
                </a:effectLst>
              </a:rPr>
              <a:t>SSHP Policy Week: </a:t>
            </a:r>
            <a:r>
              <a:rPr lang="en-US" sz="2400" dirty="0">
                <a:solidFill>
                  <a:schemeClr val="accent2"/>
                </a:solidFill>
                <a:effectLst>
                  <a:outerShdw blurRad="38100" dist="38100" dir="2700000" algn="tl">
                    <a:srgbClr val="000000">
                      <a:alpha val="43137"/>
                    </a:srgbClr>
                  </a:outerShdw>
                </a:effectLst>
              </a:rPr>
              <a:t>September 25-28</a:t>
            </a:r>
          </a:p>
          <a:p>
            <a:r>
              <a:rPr lang="en-US" sz="2400" dirty="0">
                <a:effectLst>
                  <a:outerShdw blurRad="38100" dist="38100" dir="2700000" algn="tl">
                    <a:srgbClr val="000000">
                      <a:alpha val="43137"/>
                    </a:srgbClr>
                  </a:outerShdw>
                </a:effectLst>
              </a:rPr>
              <a:t>ASHP Mid-Year Clinical Conference: </a:t>
            </a:r>
            <a:r>
              <a:rPr lang="en-US" sz="2400" dirty="0">
                <a:solidFill>
                  <a:schemeClr val="accent1">
                    <a:lumMod val="50000"/>
                  </a:schemeClr>
                </a:solidFill>
                <a:effectLst>
                  <a:outerShdw blurRad="38100" dist="38100" dir="2700000" algn="tl">
                    <a:srgbClr val="000000">
                      <a:alpha val="43137"/>
                    </a:srgbClr>
                  </a:outerShdw>
                </a:effectLst>
              </a:rPr>
              <a:t>December 3-7; Orlando, Florida </a:t>
            </a:r>
          </a:p>
        </p:txBody>
      </p:sp>
      <p:pic>
        <p:nvPicPr>
          <p:cNvPr id="4" name="Picture 3"/>
          <p:cNvPicPr>
            <a:picLocks noChangeAspect="1"/>
          </p:cNvPicPr>
          <p:nvPr/>
        </p:nvPicPr>
        <p:blipFill>
          <a:blip r:embed="rId2"/>
          <a:stretch>
            <a:fillRect/>
          </a:stretch>
        </p:blipFill>
        <p:spPr>
          <a:xfrm>
            <a:off x="7830723" y="2168816"/>
            <a:ext cx="4033324" cy="2291662"/>
          </a:xfrm>
          <a:prstGeom prst="rect">
            <a:avLst/>
          </a:prstGeom>
          <a:ln>
            <a:noFill/>
          </a:ln>
          <a:effectLst>
            <a:softEdge rad="112500"/>
          </a:effectLst>
        </p:spPr>
      </p:pic>
    </p:spTree>
    <p:extLst>
      <p:ext uri="{BB962C8B-B14F-4D97-AF65-F5344CB8AC3E}">
        <p14:creationId xmlns:p14="http://schemas.microsoft.com/office/powerpoint/2010/main" val="78901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us on Social Media for more info and updates!!</a:t>
            </a:r>
          </a:p>
        </p:txBody>
      </p:sp>
      <p:sp>
        <p:nvSpPr>
          <p:cNvPr id="3" name="Content Placeholder 2"/>
          <p:cNvSpPr>
            <a:spLocks noGrp="1"/>
          </p:cNvSpPr>
          <p:nvPr>
            <p:ph idx="1"/>
          </p:nvPr>
        </p:nvSpPr>
        <p:spPr>
          <a:xfrm>
            <a:off x="677334" y="2694672"/>
            <a:ext cx="8596668" cy="3880773"/>
          </a:xfrm>
        </p:spPr>
        <p:txBody>
          <a:bodyPr/>
          <a:lstStyle/>
          <a:p>
            <a:r>
              <a:rPr lang="en-US" dirty="0"/>
              <a:t> Facebook: </a:t>
            </a:r>
            <a:r>
              <a:rPr lang="en-US" b="1" dirty="0">
                <a:hlinkClick r:id="rId2"/>
              </a:rPr>
              <a:t>University of Pittsburgh Student Society of Health-System Pharmacists</a:t>
            </a:r>
            <a:r>
              <a:rPr lang="en-US" b="1" dirty="0"/>
              <a:t>  </a:t>
            </a:r>
            <a:r>
              <a:rPr lang="en-US" sz="2000" b="1" dirty="0"/>
              <a:t>@</a:t>
            </a:r>
            <a:r>
              <a:rPr lang="en-US" sz="2400" b="1" dirty="0" err="1">
                <a:solidFill>
                  <a:schemeClr val="accent2"/>
                </a:solidFill>
              </a:rPr>
              <a:t>pittsshp</a:t>
            </a:r>
            <a:endParaRPr lang="en-US" sz="2000" dirty="0">
              <a:solidFill>
                <a:schemeClr val="accent2"/>
              </a:solidFill>
            </a:endParaRPr>
          </a:p>
          <a:p>
            <a:pPr marL="0" indent="0">
              <a:buNone/>
            </a:pPr>
            <a:endParaRPr lang="en-US" dirty="0"/>
          </a:p>
          <a:p>
            <a:r>
              <a:rPr lang="en-US" dirty="0"/>
              <a:t>Twitter: </a:t>
            </a:r>
            <a:r>
              <a:rPr lang="en-US" sz="2000" dirty="0"/>
              <a:t>@</a:t>
            </a:r>
            <a:r>
              <a:rPr lang="en-US" sz="2400" dirty="0" err="1">
                <a:solidFill>
                  <a:schemeClr val="accent2"/>
                </a:solidFill>
              </a:rPr>
              <a:t>pittsshp</a:t>
            </a:r>
            <a:endParaRPr lang="en-US" sz="2000" dirty="0">
              <a:solidFill>
                <a:schemeClr val="accent2"/>
              </a:solidFill>
            </a:endParaRPr>
          </a:p>
          <a:p>
            <a:pPr marL="0" indent="0">
              <a:buNone/>
            </a:pPr>
            <a:endParaRPr lang="en-US" dirty="0"/>
          </a:p>
          <a:p>
            <a:r>
              <a:rPr lang="en-US" dirty="0"/>
              <a:t>Instagram: </a:t>
            </a:r>
            <a:r>
              <a:rPr lang="en-US" sz="2400" dirty="0"/>
              <a:t>@</a:t>
            </a:r>
            <a:r>
              <a:rPr lang="en-US" sz="2400" dirty="0" err="1">
                <a:solidFill>
                  <a:schemeClr val="accent2"/>
                </a:solidFill>
              </a:rPr>
              <a:t>pittsshp</a:t>
            </a:r>
            <a:endParaRPr lang="en-US" sz="2400" dirty="0">
              <a:solidFill>
                <a:schemeClr val="accent2"/>
              </a:solidFill>
            </a:endParaRPr>
          </a:p>
          <a:p>
            <a:endParaRPr lang="en-US" sz="2400" dirty="0">
              <a:solidFill>
                <a:schemeClr val="accent2"/>
              </a:solidFill>
            </a:endParaRPr>
          </a:p>
          <a:p>
            <a:r>
              <a:rPr lang="en-US" sz="2400" dirty="0">
                <a:solidFill>
                  <a:schemeClr val="accent2"/>
                </a:solidFill>
              </a:rPr>
              <a:t>Any Questions??  pitt.sshp@gmail.com</a:t>
            </a:r>
            <a:endParaRPr lang="en-US" dirty="0">
              <a:solidFill>
                <a:schemeClr val="accent2"/>
              </a:solidFill>
            </a:endParaRPr>
          </a:p>
        </p:txBody>
      </p:sp>
      <p:pic>
        <p:nvPicPr>
          <p:cNvPr id="4" name="Picture 3"/>
          <p:cNvPicPr>
            <a:picLocks noChangeAspect="1"/>
          </p:cNvPicPr>
          <p:nvPr/>
        </p:nvPicPr>
        <p:blipFill>
          <a:blip r:embed="rId3"/>
          <a:stretch>
            <a:fillRect/>
          </a:stretch>
        </p:blipFill>
        <p:spPr>
          <a:xfrm>
            <a:off x="3671886" y="4618489"/>
            <a:ext cx="727835" cy="727835"/>
          </a:xfrm>
          <a:prstGeom prst="rect">
            <a:avLst/>
          </a:prstGeom>
        </p:spPr>
      </p:pic>
      <p:pic>
        <p:nvPicPr>
          <p:cNvPr id="5" name="Picture 4"/>
          <p:cNvPicPr>
            <a:picLocks noChangeAspect="1"/>
          </p:cNvPicPr>
          <p:nvPr/>
        </p:nvPicPr>
        <p:blipFill>
          <a:blip r:embed="rId4"/>
          <a:stretch>
            <a:fillRect/>
          </a:stretch>
        </p:blipFill>
        <p:spPr>
          <a:xfrm>
            <a:off x="8564848" y="2534938"/>
            <a:ext cx="726799" cy="726799"/>
          </a:xfrm>
          <a:prstGeom prst="rect">
            <a:avLst/>
          </a:prstGeom>
        </p:spPr>
      </p:pic>
      <p:pic>
        <p:nvPicPr>
          <p:cNvPr id="6" name="Picture 5"/>
          <p:cNvPicPr>
            <a:picLocks noChangeAspect="1"/>
          </p:cNvPicPr>
          <p:nvPr/>
        </p:nvPicPr>
        <p:blipFill>
          <a:blip r:embed="rId5"/>
          <a:stretch>
            <a:fillRect/>
          </a:stretch>
        </p:blipFill>
        <p:spPr>
          <a:xfrm>
            <a:off x="3481364" y="3662091"/>
            <a:ext cx="716814" cy="716814"/>
          </a:xfrm>
          <a:prstGeom prst="rect">
            <a:avLst/>
          </a:prstGeom>
        </p:spPr>
      </p:pic>
    </p:spTree>
    <p:extLst>
      <p:ext uri="{BB962C8B-B14F-4D97-AF65-F5344CB8AC3E}">
        <p14:creationId xmlns:p14="http://schemas.microsoft.com/office/powerpoint/2010/main" val="68223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Who is ASHP?	</a:t>
            </a:r>
          </a:p>
        </p:txBody>
      </p:sp>
      <p:sp>
        <p:nvSpPr>
          <p:cNvPr id="3" name="Content Placeholder 2"/>
          <p:cNvSpPr>
            <a:spLocks noGrp="1"/>
          </p:cNvSpPr>
          <p:nvPr>
            <p:ph idx="1"/>
          </p:nvPr>
        </p:nvSpPr>
        <p:spPr>
          <a:xfrm>
            <a:off x="677334" y="1696355"/>
            <a:ext cx="8596668" cy="3880773"/>
          </a:xfrm>
        </p:spPr>
        <p:txBody>
          <a:bodyPr>
            <a:normAutofit/>
          </a:bodyPr>
          <a:lstStyle/>
          <a:p>
            <a:r>
              <a:rPr lang="en-US" sz="2800" dirty="0"/>
              <a:t>American Society of Health-System Pharmacists</a:t>
            </a:r>
          </a:p>
          <a:p>
            <a:r>
              <a:rPr lang="en-US" sz="2800" dirty="0"/>
              <a:t>Celebrating </a:t>
            </a:r>
            <a:r>
              <a:rPr lang="en-US" sz="2800" dirty="0">
                <a:solidFill>
                  <a:schemeClr val="accent2"/>
                </a:solidFill>
              </a:rPr>
              <a:t>75 years </a:t>
            </a:r>
            <a:r>
              <a:rPr lang="en-US" sz="2800" dirty="0"/>
              <a:t>of improving medication use and enhancing patient safety</a:t>
            </a:r>
          </a:p>
          <a:p>
            <a:r>
              <a:rPr lang="en-US" sz="2800" dirty="0"/>
              <a:t>Organization consisting of over </a:t>
            </a:r>
            <a:r>
              <a:rPr lang="en-US" sz="2800" dirty="0">
                <a:solidFill>
                  <a:schemeClr val="accent2"/>
                </a:solidFill>
              </a:rPr>
              <a:t>40,000 members </a:t>
            </a:r>
            <a:r>
              <a:rPr lang="en-US" sz="2800" dirty="0"/>
              <a:t>which include </a:t>
            </a:r>
            <a:r>
              <a:rPr lang="en-US" sz="2800" dirty="0">
                <a:solidFill>
                  <a:schemeClr val="accent2"/>
                </a:solidFill>
              </a:rPr>
              <a:t>pharmacists, pharmacy interns and pharmacy technicians</a:t>
            </a:r>
          </a:p>
        </p:txBody>
      </p:sp>
    </p:spTree>
    <p:extLst>
      <p:ext uri="{BB962C8B-B14F-4D97-AF65-F5344CB8AC3E}">
        <p14:creationId xmlns:p14="http://schemas.microsoft.com/office/powerpoint/2010/main" val="327685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Health-System Pharmacist?</a:t>
            </a:r>
          </a:p>
        </p:txBody>
      </p:sp>
      <p:sp>
        <p:nvSpPr>
          <p:cNvPr id="3" name="Content Placeholder 2"/>
          <p:cNvSpPr>
            <a:spLocks noGrp="1"/>
          </p:cNvSpPr>
          <p:nvPr>
            <p:ph idx="1"/>
          </p:nvPr>
        </p:nvSpPr>
        <p:spPr>
          <a:xfrm>
            <a:off x="677334" y="1930400"/>
            <a:ext cx="8596668" cy="3880773"/>
          </a:xfrm>
        </p:spPr>
        <p:txBody>
          <a:bodyPr>
            <a:normAutofit/>
          </a:bodyPr>
          <a:lstStyle/>
          <a:p>
            <a:r>
              <a:rPr lang="en-US" sz="2800" dirty="0"/>
              <a:t>MORE than just hospital pharmacy!</a:t>
            </a:r>
          </a:p>
          <a:p>
            <a:pPr lvl="1"/>
            <a:r>
              <a:rPr lang="en-US" sz="2400" dirty="0"/>
              <a:t>Ambulatory Care</a:t>
            </a:r>
          </a:p>
          <a:p>
            <a:pPr lvl="1"/>
            <a:r>
              <a:rPr lang="en-US" sz="2400" dirty="0"/>
              <a:t>Home Care</a:t>
            </a:r>
          </a:p>
          <a:p>
            <a:pPr lvl="1"/>
            <a:r>
              <a:rPr lang="en-US" sz="2400" dirty="0"/>
              <a:t>Long-term Care</a:t>
            </a:r>
          </a:p>
          <a:p>
            <a:pPr lvl="1"/>
            <a:r>
              <a:rPr lang="en-US" sz="2400" dirty="0"/>
              <a:t>Information Technology</a:t>
            </a:r>
          </a:p>
          <a:p>
            <a:pPr lvl="1"/>
            <a:r>
              <a:rPr lang="en-US" sz="2400" dirty="0"/>
              <a:t>Management and much more!</a:t>
            </a:r>
          </a:p>
        </p:txBody>
      </p:sp>
    </p:spTree>
    <p:extLst>
      <p:ext uri="{BB962C8B-B14F-4D97-AF65-F5344CB8AC3E}">
        <p14:creationId xmlns:p14="http://schemas.microsoft.com/office/powerpoint/2010/main" val="221807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What does ASHP do? </a:t>
            </a:r>
          </a:p>
        </p:txBody>
      </p:sp>
      <p:sp>
        <p:nvSpPr>
          <p:cNvPr id="3" name="Content Placeholder 2"/>
          <p:cNvSpPr>
            <a:spLocks noGrp="1"/>
          </p:cNvSpPr>
          <p:nvPr>
            <p:ph idx="1"/>
          </p:nvPr>
        </p:nvSpPr>
        <p:spPr>
          <a:xfrm>
            <a:off x="677334" y="1654152"/>
            <a:ext cx="8596668" cy="4563768"/>
          </a:xfrm>
        </p:spPr>
        <p:txBody>
          <a:bodyPr>
            <a:normAutofit/>
          </a:bodyPr>
          <a:lstStyle/>
          <a:p>
            <a:r>
              <a:rPr lang="en-US" sz="2200" dirty="0"/>
              <a:t>Accreditation Council </a:t>
            </a:r>
          </a:p>
          <a:p>
            <a:pPr lvl="1"/>
            <a:r>
              <a:rPr lang="en-US" sz="1900" dirty="0"/>
              <a:t>Pharmacy Residency Programs, Technician Training Programs</a:t>
            </a:r>
          </a:p>
          <a:p>
            <a:r>
              <a:rPr lang="en-US" sz="2200" dirty="0"/>
              <a:t>Education and Advocacy</a:t>
            </a:r>
          </a:p>
          <a:p>
            <a:r>
              <a:rPr lang="en-US" sz="2200" dirty="0"/>
              <a:t>Drug Information Services</a:t>
            </a:r>
          </a:p>
          <a:p>
            <a:r>
              <a:rPr lang="en-US" sz="2200" dirty="0"/>
              <a:t>Meetings and Conferences</a:t>
            </a:r>
          </a:p>
          <a:p>
            <a:pPr lvl="1"/>
            <a:r>
              <a:rPr lang="en-US" sz="1900" dirty="0"/>
              <a:t>Mid-Year Clinical Meetings (December; Orlando, Florida!)</a:t>
            </a:r>
          </a:p>
          <a:p>
            <a:pPr lvl="1"/>
            <a:r>
              <a:rPr lang="en-US" sz="1900" dirty="0"/>
              <a:t>Residency Showcases</a:t>
            </a:r>
          </a:p>
          <a:p>
            <a:r>
              <a:rPr lang="en-US" sz="2200" dirty="0"/>
              <a:t>Professional Policy and Practice Standards</a:t>
            </a:r>
          </a:p>
          <a:p>
            <a:r>
              <a:rPr lang="en-US" sz="2200" dirty="0"/>
              <a:t>Career Development</a:t>
            </a:r>
          </a:p>
          <a:p>
            <a:r>
              <a:rPr lang="en-US" sz="2200" dirty="0"/>
              <a:t>Publishing</a:t>
            </a:r>
          </a:p>
          <a:p>
            <a:pPr marL="0" indent="0">
              <a:buNone/>
            </a:pPr>
            <a:endParaRPr lang="en-US" dirty="0"/>
          </a:p>
        </p:txBody>
      </p:sp>
    </p:spTree>
    <p:extLst>
      <p:ext uri="{BB962C8B-B14F-4D97-AF65-F5344CB8AC3E}">
        <p14:creationId xmlns:p14="http://schemas.microsoft.com/office/powerpoint/2010/main" val="97382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ASHP Accredited Residency Programs </a:t>
            </a:r>
          </a:p>
        </p:txBody>
      </p:sp>
      <p:sp>
        <p:nvSpPr>
          <p:cNvPr id="3" name="Content Placeholder 2"/>
          <p:cNvSpPr>
            <a:spLocks noGrp="1"/>
          </p:cNvSpPr>
          <p:nvPr>
            <p:ph idx="1"/>
          </p:nvPr>
        </p:nvSpPr>
        <p:spPr>
          <a:xfrm>
            <a:off x="677334" y="1749287"/>
            <a:ext cx="8596668" cy="4292075"/>
          </a:xfrm>
        </p:spPr>
        <p:txBody>
          <a:bodyPr>
            <a:normAutofit lnSpcReduction="10000"/>
          </a:bodyPr>
          <a:lstStyle/>
          <a:p>
            <a:r>
              <a:rPr lang="en-US" sz="2200" dirty="0"/>
              <a:t>PGY-1 and PGY-2 Training Programs Available</a:t>
            </a:r>
          </a:p>
          <a:p>
            <a:pPr lvl="1"/>
            <a:r>
              <a:rPr lang="en-US" sz="1900" dirty="0">
                <a:solidFill>
                  <a:schemeClr val="accent2"/>
                </a:solidFill>
              </a:rPr>
              <a:t>PGY-1</a:t>
            </a:r>
            <a:r>
              <a:rPr lang="en-US" sz="1900" dirty="0">
                <a:solidFill>
                  <a:schemeClr val="accent2"/>
                </a:solidFill>
                <a:sym typeface="Wingdings" panose="05000000000000000000" pitchFamily="2" charset="2"/>
              </a:rPr>
              <a:t>Generalist Training</a:t>
            </a:r>
          </a:p>
          <a:p>
            <a:pPr lvl="2"/>
            <a:r>
              <a:rPr lang="en-US" sz="1700" u="sng" dirty="0">
                <a:sym typeface="Wingdings" panose="05000000000000000000" pitchFamily="2" charset="2"/>
              </a:rPr>
              <a:t>3,480</a:t>
            </a:r>
            <a:r>
              <a:rPr lang="en-US" sz="1700" dirty="0">
                <a:sym typeface="Wingdings" panose="05000000000000000000" pitchFamily="2" charset="2"/>
              </a:rPr>
              <a:t> Positions Available for 2017 Phase 1 Match</a:t>
            </a:r>
          </a:p>
          <a:p>
            <a:pPr lvl="1"/>
            <a:r>
              <a:rPr lang="en-US" sz="1900" dirty="0">
                <a:solidFill>
                  <a:schemeClr val="accent2"/>
                </a:solidFill>
                <a:sym typeface="Wingdings" panose="05000000000000000000" pitchFamily="2" charset="2"/>
              </a:rPr>
              <a:t>PGY-2Advanced Specialty Training</a:t>
            </a:r>
          </a:p>
          <a:p>
            <a:pPr lvl="2"/>
            <a:r>
              <a:rPr lang="en-US" sz="1700" u="sng" dirty="0">
                <a:sym typeface="Wingdings" panose="05000000000000000000" pitchFamily="2" charset="2"/>
              </a:rPr>
              <a:t>1,112</a:t>
            </a:r>
            <a:r>
              <a:rPr lang="en-US" sz="1700" dirty="0">
                <a:sym typeface="Wingdings" panose="05000000000000000000" pitchFamily="2" charset="2"/>
              </a:rPr>
              <a:t> Positions Available for 2017 Phase 1 Match</a:t>
            </a:r>
          </a:p>
          <a:p>
            <a:r>
              <a:rPr lang="en-US" sz="2200" dirty="0">
                <a:sym typeface="Wingdings" panose="05000000000000000000" pitchFamily="2" charset="2"/>
              </a:rPr>
              <a:t>Areas of Residency Training</a:t>
            </a:r>
          </a:p>
          <a:p>
            <a:pPr lvl="1"/>
            <a:r>
              <a:rPr lang="en-US" sz="1900" dirty="0">
                <a:sym typeface="Wingdings" panose="05000000000000000000" pitchFamily="2" charset="2"/>
              </a:rPr>
              <a:t>Critical Care, Ambulatory Care, Solid Organ Transplant, Pediatrics, Oncology, etc.</a:t>
            </a:r>
          </a:p>
          <a:p>
            <a:r>
              <a:rPr lang="en-US" sz="2200" dirty="0">
                <a:sym typeface="Wingdings" panose="05000000000000000000" pitchFamily="2" charset="2"/>
              </a:rPr>
              <a:t>2017 Match Process Results</a:t>
            </a:r>
          </a:p>
          <a:p>
            <a:pPr lvl="1"/>
            <a:r>
              <a:rPr lang="en-US" sz="1900" dirty="0">
                <a:sym typeface="Wingdings" panose="05000000000000000000" pitchFamily="2" charset="2"/>
              </a:rPr>
              <a:t>PGY-1 </a:t>
            </a:r>
            <a:r>
              <a:rPr lang="en-US" sz="1900" dirty="0">
                <a:solidFill>
                  <a:schemeClr val="accent2"/>
                </a:solidFill>
                <a:sym typeface="Wingdings" panose="05000000000000000000" pitchFamily="2" charset="2"/>
              </a:rPr>
              <a:t>93% </a:t>
            </a:r>
            <a:r>
              <a:rPr lang="en-US" sz="1900" dirty="0">
                <a:sym typeface="Wingdings" panose="05000000000000000000" pitchFamily="2" charset="2"/>
              </a:rPr>
              <a:t>Fill Rate in Phase 1 Match</a:t>
            </a:r>
          </a:p>
          <a:p>
            <a:pPr lvl="1"/>
            <a:r>
              <a:rPr lang="en-US" sz="1900" dirty="0">
                <a:sym typeface="Wingdings" panose="05000000000000000000" pitchFamily="2" charset="2"/>
              </a:rPr>
              <a:t>Overall Position Fill Rate for PGY-1 and PGY-2 for 2017 = </a:t>
            </a:r>
            <a:r>
              <a:rPr lang="en-US" sz="1900" dirty="0">
                <a:solidFill>
                  <a:schemeClr val="accent2"/>
                </a:solidFill>
                <a:sym typeface="Wingdings" panose="05000000000000000000" pitchFamily="2" charset="2"/>
              </a:rPr>
              <a:t>98.1%</a:t>
            </a:r>
          </a:p>
          <a:p>
            <a:endParaRPr lang="en-US" dirty="0"/>
          </a:p>
          <a:p>
            <a:endParaRPr lang="en-US" dirty="0"/>
          </a:p>
        </p:txBody>
      </p:sp>
    </p:spTree>
    <p:extLst>
      <p:ext uri="{BB962C8B-B14F-4D97-AF65-F5344CB8AC3E}">
        <p14:creationId xmlns:p14="http://schemas.microsoft.com/office/powerpoint/2010/main" val="46589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Who belongs to ASHP?</a:t>
            </a:r>
          </a:p>
        </p:txBody>
      </p:sp>
      <p:sp>
        <p:nvSpPr>
          <p:cNvPr id="3" name="Content Placeholder 2"/>
          <p:cNvSpPr>
            <a:spLocks noGrp="1"/>
          </p:cNvSpPr>
          <p:nvPr>
            <p:ph idx="1"/>
          </p:nvPr>
        </p:nvSpPr>
        <p:spPr>
          <a:xfrm>
            <a:off x="677334" y="1789528"/>
            <a:ext cx="8596668" cy="3880773"/>
          </a:xfrm>
        </p:spPr>
        <p:txBody>
          <a:bodyPr>
            <a:normAutofit/>
          </a:bodyPr>
          <a:lstStyle/>
          <a:p>
            <a:r>
              <a:rPr lang="en-US" sz="2800" dirty="0"/>
              <a:t>Pharmacists</a:t>
            </a:r>
          </a:p>
          <a:p>
            <a:r>
              <a:rPr lang="en-US" sz="2800" dirty="0"/>
              <a:t>Student Pharmacists</a:t>
            </a:r>
          </a:p>
          <a:p>
            <a:r>
              <a:rPr lang="en-US" sz="2800" dirty="0"/>
              <a:t>Pharmacy Technicians</a:t>
            </a:r>
          </a:p>
          <a:p>
            <a:endParaRPr lang="en-US" sz="2800" dirty="0"/>
          </a:p>
          <a:p>
            <a:r>
              <a:rPr lang="en-US" sz="2800" dirty="0"/>
              <a:t>Over 44,000 members!</a:t>
            </a:r>
          </a:p>
        </p:txBody>
      </p:sp>
    </p:spTree>
    <p:extLst>
      <p:ext uri="{BB962C8B-B14F-4D97-AF65-F5344CB8AC3E}">
        <p14:creationId xmlns:p14="http://schemas.microsoft.com/office/powerpoint/2010/main" val="69910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48" y="927652"/>
            <a:ext cx="8596668" cy="1050387"/>
          </a:xfrm>
        </p:spPr>
        <p:txBody>
          <a:bodyPr>
            <a:normAutofit/>
          </a:bodyPr>
          <a:lstStyle/>
          <a:p>
            <a:r>
              <a:rPr lang="en-US" sz="4400" dirty="0"/>
              <a:t>Benefits of ASHP Membership</a:t>
            </a:r>
          </a:p>
        </p:txBody>
      </p:sp>
      <p:sp>
        <p:nvSpPr>
          <p:cNvPr id="3" name="Content Placeholder 2"/>
          <p:cNvSpPr>
            <a:spLocks noGrp="1"/>
          </p:cNvSpPr>
          <p:nvPr>
            <p:ph idx="1"/>
          </p:nvPr>
        </p:nvSpPr>
        <p:spPr>
          <a:xfrm>
            <a:off x="410048" y="1978039"/>
            <a:ext cx="10717497" cy="5387927"/>
          </a:xfrm>
        </p:spPr>
        <p:txBody>
          <a:bodyPr>
            <a:noAutofit/>
          </a:bodyPr>
          <a:lstStyle/>
          <a:p>
            <a:r>
              <a:rPr lang="en-US" sz="2400" dirty="0"/>
              <a:t>Free CV review program</a:t>
            </a:r>
          </a:p>
          <a:p>
            <a:pPr lvl="1"/>
            <a:r>
              <a:rPr lang="en-US" sz="2000" dirty="0"/>
              <a:t>Deadline for this fall: August 18-September 8th</a:t>
            </a:r>
          </a:p>
          <a:p>
            <a:pPr lvl="1"/>
            <a:r>
              <a:rPr lang="en-US" sz="2000" dirty="0"/>
              <a:t>Feedback from ASHP</a:t>
            </a:r>
          </a:p>
          <a:p>
            <a:pPr lvl="1"/>
            <a:r>
              <a:rPr lang="en-US" sz="2000" dirty="0"/>
              <a:t>***Discount of $100 off mid-year registration fee***</a:t>
            </a:r>
          </a:p>
          <a:p>
            <a:r>
              <a:rPr lang="en-US" sz="2400" dirty="0"/>
              <a:t>Apply for Awards</a:t>
            </a:r>
          </a:p>
          <a:p>
            <a:pPr lvl="1"/>
            <a:r>
              <a:rPr lang="en-US" sz="2000" dirty="0"/>
              <a:t>Student Leadership Award of $2000</a:t>
            </a:r>
          </a:p>
          <a:p>
            <a:pPr lvl="2"/>
            <a:r>
              <a:rPr lang="en-US" sz="1800" dirty="0"/>
              <a:t>Deadline: January 30, 2018</a:t>
            </a:r>
          </a:p>
          <a:p>
            <a:pPr lvl="1"/>
            <a:r>
              <a:rPr lang="en-US" sz="2000" dirty="0"/>
              <a:t>Student Research Award of $1500</a:t>
            </a:r>
          </a:p>
          <a:p>
            <a:pPr lvl="2"/>
            <a:r>
              <a:rPr lang="en-US" sz="1800" dirty="0"/>
              <a:t>Deadline: June 2018</a:t>
            </a:r>
          </a:p>
          <a:p>
            <a:pPr lvl="1"/>
            <a:r>
              <a:rPr lang="en-US" sz="2000" dirty="0"/>
              <a:t>Additional $1000 towards Mid-Year Conference</a:t>
            </a:r>
          </a:p>
        </p:txBody>
      </p:sp>
    </p:spTree>
    <p:extLst>
      <p:ext uri="{BB962C8B-B14F-4D97-AF65-F5344CB8AC3E}">
        <p14:creationId xmlns:p14="http://schemas.microsoft.com/office/powerpoint/2010/main" val="310958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609600"/>
            <a:ext cx="9181237" cy="1320800"/>
          </a:xfrm>
        </p:spPr>
        <p:txBody>
          <a:bodyPr>
            <a:noAutofit/>
          </a:bodyPr>
          <a:lstStyle/>
          <a:p>
            <a:r>
              <a:rPr lang="en-US" sz="4400" dirty="0"/>
              <a:t>Benefits of ASHP Membership cont.</a:t>
            </a:r>
          </a:p>
        </p:txBody>
      </p:sp>
      <p:sp>
        <p:nvSpPr>
          <p:cNvPr id="3" name="Content Placeholder 2"/>
          <p:cNvSpPr>
            <a:spLocks noGrp="1"/>
          </p:cNvSpPr>
          <p:nvPr>
            <p:ph idx="1"/>
          </p:nvPr>
        </p:nvSpPr>
        <p:spPr>
          <a:xfrm>
            <a:off x="677334" y="1630502"/>
            <a:ext cx="8596668" cy="4518507"/>
          </a:xfrm>
        </p:spPr>
        <p:txBody>
          <a:bodyPr>
            <a:normAutofit fontScale="92500" lnSpcReduction="20000"/>
          </a:bodyPr>
          <a:lstStyle/>
          <a:p>
            <a:r>
              <a:rPr lang="en-US" sz="2400" dirty="0"/>
              <a:t>Apply for a P4 APPE Rotation</a:t>
            </a:r>
          </a:p>
          <a:p>
            <a:pPr lvl="1"/>
            <a:r>
              <a:rPr lang="en-US" sz="2000" dirty="0"/>
              <a:t>Opportunities at ASHP Headquarters (Bethesda, MD) </a:t>
            </a:r>
          </a:p>
          <a:p>
            <a:r>
              <a:rPr lang="en-US" sz="2400" dirty="0"/>
              <a:t>Apply for Summer Internship Program</a:t>
            </a:r>
          </a:p>
          <a:p>
            <a:pPr lvl="1"/>
            <a:r>
              <a:rPr lang="en-US" sz="2000" dirty="0"/>
              <a:t>10 week internship</a:t>
            </a:r>
          </a:p>
          <a:p>
            <a:pPr lvl="1"/>
            <a:r>
              <a:rPr lang="en-US" sz="2000" dirty="0"/>
              <a:t>P1-P3 student opportunity</a:t>
            </a:r>
          </a:p>
          <a:p>
            <a:pPr lvl="1"/>
            <a:r>
              <a:rPr lang="en-US" sz="2000" dirty="0"/>
              <a:t>Deadline for Application due December 31, 2017***</a:t>
            </a:r>
          </a:p>
          <a:p>
            <a:r>
              <a:rPr lang="en-US" sz="2400" dirty="0"/>
              <a:t>Executive Committee</a:t>
            </a:r>
          </a:p>
          <a:p>
            <a:pPr lvl="1"/>
            <a:r>
              <a:rPr lang="en-US" sz="2000" dirty="0"/>
              <a:t>Serve as a liaison for ASHP and colleges of pharmacy across the country</a:t>
            </a:r>
          </a:p>
          <a:p>
            <a:r>
              <a:rPr lang="en-US" sz="2400" dirty="0"/>
              <a:t>Councils, Committees, and Advisory Bodies</a:t>
            </a:r>
          </a:p>
          <a:p>
            <a:pPr lvl="1"/>
            <a:r>
              <a:rPr lang="en-US" sz="2000" dirty="0"/>
              <a:t>Discuss issues and recommend policy at 5 different committee hearings</a:t>
            </a:r>
          </a:p>
          <a:p>
            <a:endParaRPr lang="en-US" dirty="0"/>
          </a:p>
        </p:txBody>
      </p:sp>
    </p:spTree>
    <p:extLst>
      <p:ext uri="{BB962C8B-B14F-4D97-AF65-F5344CB8AC3E}">
        <p14:creationId xmlns:p14="http://schemas.microsoft.com/office/powerpoint/2010/main" val="2530552738"/>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21803</TotalTime>
  <Words>1071</Words>
  <Application>Microsoft Office PowerPoint</Application>
  <PresentationFormat>Widescreen</PresentationFormat>
  <Paragraphs>193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Trebuchet MS</vt:lpstr>
      <vt:lpstr>Wingdings</vt:lpstr>
      <vt:lpstr>Wingdings 3</vt:lpstr>
      <vt:lpstr>Facet</vt:lpstr>
      <vt:lpstr>SSHP</vt:lpstr>
      <vt:lpstr>SSHP as a part of ASHP National </vt:lpstr>
      <vt:lpstr>Who is ASHP? </vt:lpstr>
      <vt:lpstr>What is a Health-System Pharmacist?</vt:lpstr>
      <vt:lpstr>What does ASHP do? </vt:lpstr>
      <vt:lpstr>ASHP Accredited Residency Programs </vt:lpstr>
      <vt:lpstr>Who belongs to ASHP?</vt:lpstr>
      <vt:lpstr>Benefits of ASHP Membership</vt:lpstr>
      <vt:lpstr>Benefits of ASHP Membership cont.</vt:lpstr>
      <vt:lpstr>ASHP Mid-Year Conference 2017</vt:lpstr>
      <vt:lpstr>PSHP: Getting Involved on a State Level</vt:lpstr>
      <vt:lpstr>SSHP at Pitt: Executive Board </vt:lpstr>
      <vt:lpstr>The Perks of Becoming a Member of SSHP</vt:lpstr>
      <vt:lpstr>SSHP Membership Information</vt:lpstr>
      <vt:lpstr>PowerPoint Presentation</vt:lpstr>
      <vt:lpstr>Poison Prevention Project</vt:lpstr>
      <vt:lpstr>Contraception Project</vt:lpstr>
      <vt:lpstr>Men’s Health Project</vt:lpstr>
      <vt:lpstr>Mercy Behavioral Health/ Psychiatric Support Project</vt:lpstr>
      <vt:lpstr>Travel Vaccination Project</vt:lpstr>
      <vt:lpstr>Upcoming Events</vt:lpstr>
      <vt:lpstr>Follow us on Social Media for more info and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 Caylee R.</dc:creator>
  <cp:lastModifiedBy>Sams, Caylee R.</cp:lastModifiedBy>
  <cp:revision>29</cp:revision>
  <dcterms:created xsi:type="dcterms:W3CDTF">2017-07-08T20:53:32Z</dcterms:created>
  <dcterms:modified xsi:type="dcterms:W3CDTF">2017-08-29T02:19:26Z</dcterms:modified>
</cp:coreProperties>
</file>